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3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67.xml" ContentType="application/vnd.openxmlformats-officedocument.presentationml.notesSl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74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63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23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3.xml" ContentType="application/vnd.openxmlformats-officedocument.presentationml.notesSlide+xml"/>
  <Default Extension="bin" ContentType="application/vnd.openxmlformats-officedocument.oleObject"/>
  <Override PartName="/ppt/notesSlides/notesSlide68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notesSlides/notesSlide39.xml" ContentType="application/vnd.openxmlformats-officedocument.presentationml.notesSlide+xml"/>
  <Override PartName="/ppt/notesSlides/notesSlide57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s/slide80.xml" ContentType="application/vnd.openxmlformats-officedocument.presentationml.slide+xml"/>
  <Override PartName="/ppt/slideLayouts/slideLayout3.xml" ContentType="application/vnd.openxmlformats-officedocument.presentationml.slideLayout+xml"/>
  <Default Extension="emf" ContentType="image/x-emf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75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notesSlides/notesSlide2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71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60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Default Extension="vml" ContentType="application/vnd.openxmlformats-officedocument.vmlDrawing"/>
  <Override PartName="/ppt/slides/slide49.xml" ContentType="application/vnd.openxmlformats-officedocument.presentationml.slide+xml"/>
  <Override PartName="/ppt/slides/slide78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69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notesSlides/notesSlide29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58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Default Extension="xls" ContentType="application/vnd.ms-excel"/>
  <Default Extension="wmf" ContentType="image/x-wmf"/>
  <Override PartName="/ppt/notesSlides/notesSlide65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72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50.xml" ContentType="application/vnd.openxmlformats-officedocument.presentationml.notesSlide+xml"/>
  <Override PartName="/ppt/slides/slide79.xml" ContentType="application/vnd.openxmlformats-officedocument.presentationml.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notesSlides/notesSlide1.xml" ContentType="application/vnd.openxmlformats-officedocument.presentationml.notesSlide+xml"/>
  <Override PartName="/ppt/notesSlides/notesSlide59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Layouts/slideLayout5.xml" ContentType="application/vnd.openxmlformats-officedocument.presentationml.slideLayout+xml"/>
  <Override PartName="/ppt/notesSlides/notesSlide19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66.xml" ContentType="application/vnd.openxmlformats-officedocument.presentationml.notesSlide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Default Extension="jpeg" ContentType="image/jpeg"/>
  <Override PartName="/ppt/notesSlides/notesSlide37.xml" ContentType="application/vnd.openxmlformats-officedocument.presentationml.notesSlide+xml"/>
  <Override PartName="/ppt/notesSlides/notesSlide55.xml" ContentType="application/vnd.openxmlformats-officedocument.presentationml.notesSlide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73.xml" ContentType="application/vnd.openxmlformats-officedocument.presentationml.notesSlide+xml"/>
  <Override PartName="/ppt/slides/slide20.xml" ContentType="application/vnd.openxmlformats-officedocument.presentationml.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69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85"/>
  </p:notesMasterIdLst>
  <p:handoutMasterIdLst>
    <p:handoutMasterId r:id="rId86"/>
  </p:handoutMasterIdLst>
  <p:sldIdLst>
    <p:sldId id="262" r:id="rId2"/>
    <p:sldId id="334" r:id="rId3"/>
    <p:sldId id="465" r:id="rId4"/>
    <p:sldId id="466" r:id="rId5"/>
    <p:sldId id="467" r:id="rId6"/>
    <p:sldId id="468" r:id="rId7"/>
    <p:sldId id="469" r:id="rId8"/>
    <p:sldId id="470" r:id="rId9"/>
    <p:sldId id="471" r:id="rId10"/>
    <p:sldId id="472" r:id="rId11"/>
    <p:sldId id="473" r:id="rId12"/>
    <p:sldId id="474" r:id="rId13"/>
    <p:sldId id="475" r:id="rId14"/>
    <p:sldId id="478" r:id="rId15"/>
    <p:sldId id="479" r:id="rId16"/>
    <p:sldId id="480" r:id="rId17"/>
    <p:sldId id="481" r:id="rId18"/>
    <p:sldId id="482" r:id="rId19"/>
    <p:sldId id="483" r:id="rId20"/>
    <p:sldId id="484" r:id="rId21"/>
    <p:sldId id="485" r:id="rId22"/>
    <p:sldId id="486" r:id="rId23"/>
    <p:sldId id="487" r:id="rId24"/>
    <p:sldId id="488" r:id="rId25"/>
    <p:sldId id="489" r:id="rId26"/>
    <p:sldId id="490" r:id="rId27"/>
    <p:sldId id="491" r:id="rId28"/>
    <p:sldId id="492" r:id="rId29"/>
    <p:sldId id="493" r:id="rId30"/>
    <p:sldId id="549" r:id="rId31"/>
    <p:sldId id="550" r:id="rId32"/>
    <p:sldId id="551" r:id="rId33"/>
    <p:sldId id="552" r:id="rId34"/>
    <p:sldId id="553" r:id="rId35"/>
    <p:sldId id="499" r:id="rId36"/>
    <p:sldId id="500" r:id="rId37"/>
    <p:sldId id="501" r:id="rId38"/>
    <p:sldId id="502" r:id="rId39"/>
    <p:sldId id="503" r:id="rId40"/>
    <p:sldId id="504" r:id="rId41"/>
    <p:sldId id="505" r:id="rId42"/>
    <p:sldId id="506" r:id="rId43"/>
    <p:sldId id="507" r:id="rId44"/>
    <p:sldId id="508" r:id="rId45"/>
    <p:sldId id="509" r:id="rId46"/>
    <p:sldId id="510" r:id="rId47"/>
    <p:sldId id="511" r:id="rId48"/>
    <p:sldId id="512" r:id="rId49"/>
    <p:sldId id="513" r:id="rId50"/>
    <p:sldId id="514" r:id="rId51"/>
    <p:sldId id="515" r:id="rId52"/>
    <p:sldId id="516" r:id="rId53"/>
    <p:sldId id="518" r:id="rId54"/>
    <p:sldId id="519" r:id="rId55"/>
    <p:sldId id="520" r:id="rId56"/>
    <p:sldId id="521" r:id="rId57"/>
    <p:sldId id="522" r:id="rId58"/>
    <p:sldId id="523" r:id="rId59"/>
    <p:sldId id="524" r:id="rId60"/>
    <p:sldId id="525" r:id="rId61"/>
    <p:sldId id="526" r:id="rId62"/>
    <p:sldId id="527" r:id="rId63"/>
    <p:sldId id="528" r:id="rId64"/>
    <p:sldId id="529" r:id="rId65"/>
    <p:sldId id="530" r:id="rId66"/>
    <p:sldId id="531" r:id="rId67"/>
    <p:sldId id="532" r:id="rId68"/>
    <p:sldId id="533" r:id="rId69"/>
    <p:sldId id="534" r:id="rId70"/>
    <p:sldId id="535" r:id="rId71"/>
    <p:sldId id="536" r:id="rId72"/>
    <p:sldId id="537" r:id="rId73"/>
    <p:sldId id="538" r:id="rId74"/>
    <p:sldId id="539" r:id="rId75"/>
    <p:sldId id="540" r:id="rId76"/>
    <p:sldId id="541" r:id="rId77"/>
    <p:sldId id="542" r:id="rId78"/>
    <p:sldId id="554" r:id="rId79"/>
    <p:sldId id="555" r:id="rId80"/>
    <p:sldId id="556" r:id="rId81"/>
    <p:sldId id="557" r:id="rId82"/>
    <p:sldId id="558" r:id="rId83"/>
    <p:sldId id="559" r:id="rId84"/>
  </p:sldIdLst>
  <p:sldSz cx="9144000" cy="6858000" type="screen4x3"/>
  <p:notesSz cx="68580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8A78C"/>
    <a:srgbClr val="9E4F00"/>
    <a:srgbClr val="996633"/>
    <a:srgbClr val="7E3F00"/>
    <a:srgbClr val="FFFF00"/>
    <a:srgbClr val="FFCC66"/>
    <a:srgbClr val="FF0000"/>
    <a:srgbClr val="E0B9A4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34615" autoAdjust="0"/>
    <p:restoredTop sz="92606" autoAdjust="0"/>
  </p:normalViewPr>
  <p:slideViewPr>
    <p:cSldViewPr>
      <p:cViewPr varScale="1">
        <p:scale>
          <a:sx n="45" d="100"/>
          <a:sy n="45" d="100"/>
        </p:scale>
        <p:origin x="-414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456"/>
    </p:cViewPr>
  </p:sorterViewPr>
  <p:notesViewPr>
    <p:cSldViewPr>
      <p:cViewPr varScale="1">
        <p:scale>
          <a:sx n="85" d="100"/>
          <a:sy n="85" d="100"/>
        </p:scale>
        <p:origin x="-1950" y="-72"/>
      </p:cViewPr>
      <p:guideLst>
        <p:guide orient="horz" pos="2928"/>
        <p:guide pos="2160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tableStyles" Target="tableStyles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handoutMaster" Target="handoutMasters/handout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5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3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114800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2" tIns="46586" rIns="93172" bIns="46586" numCol="1" anchor="t" anchorCtr="0" compatLnSpc="1">
            <a:prstTxWarp prst="textNoShape">
              <a:avLst/>
            </a:prstTxWarp>
          </a:bodyPr>
          <a:lstStyle>
            <a:lvl1pPr defTabSz="931863">
              <a:defRPr sz="1300"/>
            </a:lvl1pPr>
          </a:lstStyle>
          <a:p>
            <a:pPr>
              <a:defRPr/>
            </a:pPr>
            <a:r>
              <a:rPr lang="en-US"/>
              <a:t>Faculty Web Pages Using Spartan Web Wizard</a:t>
            </a:r>
          </a:p>
        </p:txBody>
      </p:sp>
      <p:sp>
        <p:nvSpPr>
          <p:cNvPr id="3789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228600" y="8686800"/>
            <a:ext cx="27432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2" tIns="46586" rIns="93172" bIns="46586" numCol="1" anchor="b" anchorCtr="0" compatLnSpc="1">
            <a:prstTxWarp prst="textNoShape">
              <a:avLst/>
            </a:prstTxWarp>
          </a:bodyPr>
          <a:lstStyle>
            <a:lvl1pPr defTabSz="931863">
              <a:defRPr sz="1300" smtClean="0"/>
            </a:lvl1pPr>
          </a:lstStyle>
          <a:p>
            <a:pPr>
              <a:defRPr/>
            </a:pPr>
            <a:fld id="{32A5A497-D886-469A-B98E-11D0E08C6A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2" tIns="46586" rIns="93172" bIns="46586" numCol="1" anchor="t" anchorCtr="0" compatLnSpc="1">
            <a:prstTxWarp prst="textNoShape">
              <a:avLst/>
            </a:prstTxWarp>
          </a:bodyPr>
          <a:lstStyle>
            <a:lvl1pPr defTabSz="931863">
              <a:defRPr sz="1300"/>
            </a:lvl1pPr>
          </a:lstStyle>
          <a:p>
            <a:pPr>
              <a:defRPr/>
            </a:pPr>
            <a:r>
              <a:rPr lang="en-US"/>
              <a:t>Faculty Web Pages Using Spartan Web Wizard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2" tIns="46586" rIns="93172" bIns="46586" numCol="1" anchor="t" anchorCtr="0" compatLnSpc="1">
            <a:prstTxWarp prst="textNoShape">
              <a:avLst/>
            </a:prstTxWarp>
          </a:bodyPr>
          <a:lstStyle>
            <a:lvl1pPr algn="r" defTabSz="931863">
              <a:defRPr sz="1300" smtClean="0"/>
            </a:lvl1pPr>
          </a:lstStyle>
          <a:p>
            <a:pPr>
              <a:defRPr/>
            </a:pPr>
            <a:fld id="{8BC936F9-DFB3-419A-B5A6-25019FB6AA4B}" type="datetime1">
              <a:rPr lang="en-US"/>
              <a:pPr>
                <a:defRPr/>
              </a:pPr>
              <a:t>10/12/2010</a:t>
            </a:fld>
            <a:endParaRPr lang="en-US"/>
          </a:p>
        </p:txBody>
      </p:sp>
      <p:sp>
        <p:nvSpPr>
          <p:cNvPr id="9830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04900" y="698500"/>
            <a:ext cx="4648200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416425"/>
            <a:ext cx="5486400" cy="418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2" tIns="46586" rIns="93172" bIns="4658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1639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31263"/>
            <a:ext cx="2971800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2" tIns="46586" rIns="93172" bIns="46586" numCol="1" anchor="b" anchorCtr="0" compatLnSpc="1">
            <a:prstTxWarp prst="textNoShape">
              <a:avLst/>
            </a:prstTxWarp>
          </a:bodyPr>
          <a:lstStyle>
            <a:lvl1pPr defTabSz="931863">
              <a:defRPr sz="1300"/>
            </a:lvl1pPr>
          </a:lstStyle>
          <a:p>
            <a:pPr>
              <a:defRPr/>
            </a:pPr>
            <a:r>
              <a:rPr lang="en-US"/>
              <a:t>CFD&amp;S, SJSU</a:t>
            </a:r>
          </a:p>
        </p:txBody>
      </p:sp>
      <p:sp>
        <p:nvSpPr>
          <p:cNvPr id="1639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831263"/>
            <a:ext cx="2971800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2" tIns="46586" rIns="93172" bIns="46586" numCol="1" anchor="b" anchorCtr="0" compatLnSpc="1">
            <a:prstTxWarp prst="textNoShape">
              <a:avLst/>
            </a:prstTxWarp>
          </a:bodyPr>
          <a:lstStyle>
            <a:lvl1pPr algn="r" defTabSz="931863">
              <a:defRPr sz="1300" smtClean="0"/>
            </a:lvl1pPr>
          </a:lstStyle>
          <a:p>
            <a:pPr>
              <a:defRPr/>
            </a:pPr>
            <a:fld id="{E66DF650-A2F7-46C9-A35A-CE380A547AF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/>
              <a:t>Faculty Web Pages Using Spartan Web Wizard</a:t>
            </a:r>
          </a:p>
        </p:txBody>
      </p:sp>
      <p:sp>
        <p:nvSpPr>
          <p:cNvPr id="99331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/>
          <a:p>
            <a:fld id="{2F7D7B79-EBCF-491D-B36E-E55780520B3C}" type="datetime1">
              <a:rPr lang="en-US"/>
              <a:pPr/>
              <a:t>10/12/2010</a:t>
            </a:fld>
            <a:endParaRPr lang="en-US"/>
          </a:p>
        </p:txBody>
      </p:sp>
      <p:sp>
        <p:nvSpPr>
          <p:cNvPr id="99332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US" smtClean="0"/>
              <a:t>CFD&amp;S, SJSU</a:t>
            </a:r>
          </a:p>
        </p:txBody>
      </p:sp>
      <p:sp>
        <p:nvSpPr>
          <p:cNvPr id="993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45217A6-7039-4A98-8038-D082B370B790}" type="slidenum">
              <a:rPr lang="en-US"/>
              <a:pPr/>
              <a:t>1</a:t>
            </a:fld>
            <a:endParaRPr lang="en-US"/>
          </a:p>
        </p:txBody>
      </p:sp>
      <p:sp>
        <p:nvSpPr>
          <p:cNvPr id="993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93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/>
              <a:t>TxACOL Workshop</a:t>
            </a:r>
          </a:p>
        </p:txBody>
      </p:sp>
      <p:sp>
        <p:nvSpPr>
          <p:cNvPr id="108547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/>
          <a:p>
            <a:fld id="{CB38C3F3-C144-4B53-83DD-86FE1D4B57E8}" type="datetime1">
              <a:rPr lang="en-US"/>
              <a:pPr/>
              <a:t>10/12/2010</a:t>
            </a:fld>
            <a:endParaRPr lang="en-US"/>
          </a:p>
        </p:txBody>
      </p:sp>
      <p:sp>
        <p:nvSpPr>
          <p:cNvPr id="108548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US" smtClean="0"/>
              <a:t>CFD&amp;S, SJSU</a:t>
            </a:r>
          </a:p>
        </p:txBody>
      </p:sp>
      <p:sp>
        <p:nvSpPr>
          <p:cNvPr id="1085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20EE83A-B054-430E-86E5-321E5329C4EC}" type="slidenum">
              <a:rPr lang="en-US"/>
              <a:pPr/>
              <a:t>10</a:t>
            </a:fld>
            <a:endParaRPr lang="en-US"/>
          </a:p>
        </p:txBody>
      </p:sp>
      <p:sp>
        <p:nvSpPr>
          <p:cNvPr id="1085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85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b="1" i="1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/>
              <a:t>TxACOL Workshop</a:t>
            </a:r>
          </a:p>
        </p:txBody>
      </p:sp>
      <p:sp>
        <p:nvSpPr>
          <p:cNvPr id="109571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/>
          <a:p>
            <a:fld id="{41A20BC9-578B-43EA-A07A-775F4178B69B}" type="datetime1">
              <a:rPr lang="en-US"/>
              <a:pPr/>
              <a:t>10/12/2010</a:t>
            </a:fld>
            <a:endParaRPr lang="en-US"/>
          </a:p>
        </p:txBody>
      </p:sp>
      <p:sp>
        <p:nvSpPr>
          <p:cNvPr id="109572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US" smtClean="0"/>
              <a:t>CFD&amp;S, SJSU</a:t>
            </a:r>
          </a:p>
        </p:txBody>
      </p:sp>
      <p:sp>
        <p:nvSpPr>
          <p:cNvPr id="10957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893C30D-7F25-4B7D-BDF6-02F395879017}" type="slidenum">
              <a:rPr lang="en-US"/>
              <a:pPr/>
              <a:t>12</a:t>
            </a:fld>
            <a:endParaRPr lang="en-US"/>
          </a:p>
        </p:txBody>
      </p:sp>
      <p:sp>
        <p:nvSpPr>
          <p:cNvPr id="1095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95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/>
              <a:t>TxACOL Workshop</a:t>
            </a:r>
          </a:p>
        </p:txBody>
      </p:sp>
      <p:sp>
        <p:nvSpPr>
          <p:cNvPr id="110595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/>
          <a:p>
            <a:fld id="{FA644D28-A491-4050-ADA5-C591BD5A5B48}" type="datetime1">
              <a:rPr lang="en-US"/>
              <a:pPr/>
              <a:t>10/12/2010</a:t>
            </a:fld>
            <a:endParaRPr lang="en-US"/>
          </a:p>
        </p:txBody>
      </p:sp>
      <p:sp>
        <p:nvSpPr>
          <p:cNvPr id="110596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US" smtClean="0"/>
              <a:t>CFD&amp;S, SJSU</a:t>
            </a:r>
          </a:p>
        </p:txBody>
      </p:sp>
      <p:sp>
        <p:nvSpPr>
          <p:cNvPr id="1105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D588CD9-5A5A-4DE5-B966-F18C769A9BBA}" type="slidenum">
              <a:rPr lang="en-US"/>
              <a:pPr/>
              <a:t>13</a:t>
            </a:fld>
            <a:endParaRPr lang="en-US"/>
          </a:p>
        </p:txBody>
      </p:sp>
      <p:sp>
        <p:nvSpPr>
          <p:cNvPr id="1105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b="1" i="1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/>
              <a:t>TxACOL Workshop</a:t>
            </a:r>
          </a:p>
        </p:txBody>
      </p:sp>
      <p:sp>
        <p:nvSpPr>
          <p:cNvPr id="111619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/>
          <a:p>
            <a:fld id="{6E21FDDE-4228-432E-8A15-7FC4224B9DF6}" type="datetime1">
              <a:rPr lang="en-US"/>
              <a:pPr/>
              <a:t>10/12/2010</a:t>
            </a:fld>
            <a:endParaRPr lang="en-US"/>
          </a:p>
        </p:txBody>
      </p:sp>
      <p:sp>
        <p:nvSpPr>
          <p:cNvPr id="111620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US" smtClean="0"/>
              <a:t>CFD&amp;S, SJSU</a:t>
            </a:r>
          </a:p>
        </p:txBody>
      </p:sp>
      <p:sp>
        <p:nvSpPr>
          <p:cNvPr id="1116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9210D3C-2D54-453E-B91D-D561B14081BC}" type="slidenum">
              <a:rPr lang="en-US"/>
              <a:pPr/>
              <a:t>14</a:t>
            </a:fld>
            <a:endParaRPr lang="en-US"/>
          </a:p>
        </p:txBody>
      </p:sp>
      <p:sp>
        <p:nvSpPr>
          <p:cNvPr id="1116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16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/>
              <a:t>TxACOL Workshop</a:t>
            </a:r>
          </a:p>
        </p:txBody>
      </p:sp>
      <p:sp>
        <p:nvSpPr>
          <p:cNvPr id="112643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/>
          <a:p>
            <a:fld id="{CF763A55-ECEE-41BE-969E-830207C84AF2}" type="datetime1">
              <a:rPr lang="en-US"/>
              <a:pPr/>
              <a:t>10/12/2010</a:t>
            </a:fld>
            <a:endParaRPr lang="en-US"/>
          </a:p>
        </p:txBody>
      </p:sp>
      <p:sp>
        <p:nvSpPr>
          <p:cNvPr id="112644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US" smtClean="0"/>
              <a:t>CFD&amp;S, SJSU</a:t>
            </a:r>
          </a:p>
        </p:txBody>
      </p:sp>
      <p:sp>
        <p:nvSpPr>
          <p:cNvPr id="11264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FDE0AA7-286B-4A7C-87CF-81B2A0C55598}" type="slidenum">
              <a:rPr lang="en-US"/>
              <a:pPr/>
              <a:t>15</a:t>
            </a:fld>
            <a:endParaRPr lang="en-US"/>
          </a:p>
        </p:txBody>
      </p:sp>
      <p:sp>
        <p:nvSpPr>
          <p:cNvPr id="1126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/>
              <a:t>TxACOL Workshop</a:t>
            </a:r>
          </a:p>
        </p:txBody>
      </p:sp>
      <p:sp>
        <p:nvSpPr>
          <p:cNvPr id="113667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/>
          <a:p>
            <a:fld id="{87D13611-28CB-4150-9ABB-07449CC7C935}" type="datetime1">
              <a:rPr lang="en-US"/>
              <a:pPr/>
              <a:t>10/12/2010</a:t>
            </a:fld>
            <a:endParaRPr lang="en-US"/>
          </a:p>
        </p:txBody>
      </p:sp>
      <p:sp>
        <p:nvSpPr>
          <p:cNvPr id="113668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US" smtClean="0"/>
              <a:t>CFD&amp;S, SJSU</a:t>
            </a:r>
          </a:p>
        </p:txBody>
      </p:sp>
      <p:sp>
        <p:nvSpPr>
          <p:cNvPr id="1136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10D7012-A889-4DF0-BB1E-6A8A491AA5B5}" type="slidenum">
              <a:rPr lang="en-US"/>
              <a:pPr/>
              <a:t>16</a:t>
            </a:fld>
            <a:endParaRPr lang="en-US"/>
          </a:p>
        </p:txBody>
      </p:sp>
      <p:sp>
        <p:nvSpPr>
          <p:cNvPr id="1136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36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/>
              <a:t>TxACOL Workshop</a:t>
            </a:r>
          </a:p>
        </p:txBody>
      </p:sp>
      <p:sp>
        <p:nvSpPr>
          <p:cNvPr id="114691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/>
          <a:p>
            <a:fld id="{DE447235-450D-40B9-A9CF-9BFD4C5F90AB}" type="datetime1">
              <a:rPr lang="en-US"/>
              <a:pPr/>
              <a:t>10/12/2010</a:t>
            </a:fld>
            <a:endParaRPr lang="en-US"/>
          </a:p>
        </p:txBody>
      </p:sp>
      <p:sp>
        <p:nvSpPr>
          <p:cNvPr id="114692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US" smtClean="0"/>
              <a:t>CFD&amp;S, SJSU</a:t>
            </a:r>
          </a:p>
        </p:txBody>
      </p:sp>
      <p:sp>
        <p:nvSpPr>
          <p:cNvPr id="1146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C1157C6-24BB-49C4-B3F6-1B7F6C371889}" type="slidenum">
              <a:rPr lang="en-US"/>
              <a:pPr/>
              <a:t>17</a:t>
            </a:fld>
            <a:endParaRPr lang="en-US"/>
          </a:p>
        </p:txBody>
      </p:sp>
      <p:sp>
        <p:nvSpPr>
          <p:cNvPr id="1146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46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/>
              <a:t>TxACOL Workshop</a:t>
            </a:r>
          </a:p>
        </p:txBody>
      </p:sp>
      <p:sp>
        <p:nvSpPr>
          <p:cNvPr id="115715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/>
          <a:p>
            <a:fld id="{89C0F811-8228-4475-B519-375CC1217269}" type="datetime1">
              <a:rPr lang="en-US"/>
              <a:pPr/>
              <a:t>10/12/2010</a:t>
            </a:fld>
            <a:endParaRPr lang="en-US"/>
          </a:p>
        </p:txBody>
      </p:sp>
      <p:sp>
        <p:nvSpPr>
          <p:cNvPr id="115716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US" smtClean="0"/>
              <a:t>CFD&amp;S, SJSU</a:t>
            </a:r>
          </a:p>
        </p:txBody>
      </p:sp>
      <p:sp>
        <p:nvSpPr>
          <p:cNvPr id="1157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DFB7881-A804-4736-98FB-3BF56732EA2C}" type="slidenum">
              <a:rPr lang="en-US"/>
              <a:pPr/>
              <a:t>18</a:t>
            </a:fld>
            <a:endParaRPr lang="en-US"/>
          </a:p>
        </p:txBody>
      </p:sp>
      <p:sp>
        <p:nvSpPr>
          <p:cNvPr id="1157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57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/>
              <a:t>TxACOL Workshop</a:t>
            </a:r>
          </a:p>
        </p:txBody>
      </p:sp>
      <p:sp>
        <p:nvSpPr>
          <p:cNvPr id="116739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/>
          <a:p>
            <a:fld id="{BF4D6B10-E47F-43B7-8375-7815D9B661C9}" type="datetime1">
              <a:rPr lang="en-US"/>
              <a:pPr/>
              <a:t>10/12/2010</a:t>
            </a:fld>
            <a:endParaRPr lang="en-US"/>
          </a:p>
        </p:txBody>
      </p:sp>
      <p:sp>
        <p:nvSpPr>
          <p:cNvPr id="116740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US" smtClean="0"/>
              <a:t>CFD&amp;S, SJSU</a:t>
            </a:r>
          </a:p>
        </p:txBody>
      </p:sp>
      <p:sp>
        <p:nvSpPr>
          <p:cNvPr id="1167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DEF85D7-A4FD-477A-930B-4210E506A565}" type="slidenum">
              <a:rPr lang="en-US"/>
              <a:pPr/>
              <a:t>19</a:t>
            </a:fld>
            <a:endParaRPr lang="en-US"/>
          </a:p>
        </p:txBody>
      </p:sp>
      <p:sp>
        <p:nvSpPr>
          <p:cNvPr id="1167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67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/>
              <a:t>TxACOL Workshop</a:t>
            </a:r>
          </a:p>
        </p:txBody>
      </p:sp>
      <p:sp>
        <p:nvSpPr>
          <p:cNvPr id="117763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/>
          <a:p>
            <a:fld id="{5BA2F883-6C26-4FD4-B5A9-8B8E92F03C4C}" type="datetime1">
              <a:rPr lang="en-US"/>
              <a:pPr/>
              <a:t>10/12/2010</a:t>
            </a:fld>
            <a:endParaRPr lang="en-US"/>
          </a:p>
        </p:txBody>
      </p:sp>
      <p:sp>
        <p:nvSpPr>
          <p:cNvPr id="117764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US" smtClean="0"/>
              <a:t>CFD&amp;S, SJSU</a:t>
            </a:r>
          </a:p>
        </p:txBody>
      </p:sp>
      <p:sp>
        <p:nvSpPr>
          <p:cNvPr id="1177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E0D3329-4216-4882-8DE0-75B489027278}" type="slidenum">
              <a:rPr lang="en-US"/>
              <a:pPr/>
              <a:t>20</a:t>
            </a:fld>
            <a:endParaRPr lang="en-US"/>
          </a:p>
        </p:txBody>
      </p:sp>
      <p:sp>
        <p:nvSpPr>
          <p:cNvPr id="1177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77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/>
              <a:t>Faculty Web Pages Using Spartan Web Wizard</a:t>
            </a:r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/>
          <a:p>
            <a:fld id="{A81E78D0-ED0A-42EC-A200-A64005FD5862}" type="datetime1">
              <a:rPr lang="en-US"/>
              <a:pPr/>
              <a:t>10/12/2010</a:t>
            </a:fld>
            <a:endParaRPr lang="en-US"/>
          </a:p>
        </p:txBody>
      </p:sp>
      <p:sp>
        <p:nvSpPr>
          <p:cNvPr id="100356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US" smtClean="0"/>
              <a:t>CFD&amp;S, SJSU</a:t>
            </a:r>
          </a:p>
        </p:txBody>
      </p:sp>
      <p:sp>
        <p:nvSpPr>
          <p:cNvPr id="1003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265DA98-07B6-47E2-A935-DCC5A5FB4AD1}" type="slidenum">
              <a:rPr lang="en-US"/>
              <a:pPr/>
              <a:t>2</a:t>
            </a:fld>
            <a:endParaRPr lang="en-US"/>
          </a:p>
        </p:txBody>
      </p:sp>
      <p:sp>
        <p:nvSpPr>
          <p:cNvPr id="1003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3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b="1" i="1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/>
              <a:t>TxACOL Workshop</a:t>
            </a:r>
          </a:p>
        </p:txBody>
      </p:sp>
      <p:sp>
        <p:nvSpPr>
          <p:cNvPr id="118787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/>
          <a:p>
            <a:fld id="{45602FFA-83C7-4DB0-A293-ABCD65878513}" type="datetime1">
              <a:rPr lang="en-US"/>
              <a:pPr/>
              <a:t>10/12/2010</a:t>
            </a:fld>
            <a:endParaRPr lang="en-US"/>
          </a:p>
        </p:txBody>
      </p:sp>
      <p:sp>
        <p:nvSpPr>
          <p:cNvPr id="118788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US" smtClean="0"/>
              <a:t>CFD&amp;S, SJSU</a:t>
            </a:r>
          </a:p>
        </p:txBody>
      </p:sp>
      <p:sp>
        <p:nvSpPr>
          <p:cNvPr id="1187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35970DC-FBC4-4BCD-B33D-1CF46F947D08}" type="slidenum">
              <a:rPr lang="en-US"/>
              <a:pPr/>
              <a:t>21</a:t>
            </a:fld>
            <a:endParaRPr lang="en-US"/>
          </a:p>
        </p:txBody>
      </p:sp>
      <p:sp>
        <p:nvSpPr>
          <p:cNvPr id="1187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87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/>
              <a:t>TxACOL Workshop</a:t>
            </a:r>
          </a:p>
        </p:txBody>
      </p:sp>
      <p:sp>
        <p:nvSpPr>
          <p:cNvPr id="119811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/>
          <a:p>
            <a:fld id="{A8F14F8A-EA80-4F80-9006-A6F47D01B298}" type="datetime1">
              <a:rPr lang="en-US"/>
              <a:pPr/>
              <a:t>10/12/2010</a:t>
            </a:fld>
            <a:endParaRPr lang="en-US"/>
          </a:p>
        </p:txBody>
      </p:sp>
      <p:sp>
        <p:nvSpPr>
          <p:cNvPr id="119812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US" smtClean="0"/>
              <a:t>CFD&amp;S, SJSU</a:t>
            </a:r>
          </a:p>
        </p:txBody>
      </p:sp>
      <p:sp>
        <p:nvSpPr>
          <p:cNvPr id="11981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247EEEE-BAAE-452D-A3B7-BB07F31F94A1}" type="slidenum">
              <a:rPr lang="en-US"/>
              <a:pPr/>
              <a:t>22</a:t>
            </a:fld>
            <a:endParaRPr lang="en-US"/>
          </a:p>
        </p:txBody>
      </p:sp>
      <p:sp>
        <p:nvSpPr>
          <p:cNvPr id="1198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98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/>
              <a:t>TxACOL Workshop</a:t>
            </a:r>
          </a:p>
        </p:txBody>
      </p:sp>
      <p:sp>
        <p:nvSpPr>
          <p:cNvPr id="120835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/>
          <a:p>
            <a:fld id="{05DF262F-EE0E-47D3-BD7B-18F582238630}" type="datetime1">
              <a:rPr lang="en-US"/>
              <a:pPr/>
              <a:t>10/12/2010</a:t>
            </a:fld>
            <a:endParaRPr lang="en-US"/>
          </a:p>
        </p:txBody>
      </p:sp>
      <p:sp>
        <p:nvSpPr>
          <p:cNvPr id="120836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US" smtClean="0"/>
              <a:t>CFD&amp;S, SJSU</a:t>
            </a:r>
          </a:p>
        </p:txBody>
      </p:sp>
      <p:sp>
        <p:nvSpPr>
          <p:cNvPr id="1208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89B6D36-733B-46D3-B6BC-B491D706EACE}" type="slidenum">
              <a:rPr lang="en-US"/>
              <a:pPr/>
              <a:t>23</a:t>
            </a:fld>
            <a:endParaRPr lang="en-US"/>
          </a:p>
        </p:txBody>
      </p:sp>
      <p:sp>
        <p:nvSpPr>
          <p:cNvPr id="1208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08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/>
              <a:t>TxACOL Workshop</a:t>
            </a:r>
          </a:p>
        </p:txBody>
      </p:sp>
      <p:sp>
        <p:nvSpPr>
          <p:cNvPr id="121859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/>
          <a:p>
            <a:fld id="{C6225838-5171-4E64-B155-FBEB8607BAC6}" type="datetime1">
              <a:rPr lang="en-US"/>
              <a:pPr/>
              <a:t>10/12/2010</a:t>
            </a:fld>
            <a:endParaRPr lang="en-US"/>
          </a:p>
        </p:txBody>
      </p:sp>
      <p:sp>
        <p:nvSpPr>
          <p:cNvPr id="121860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US" smtClean="0"/>
              <a:t>CFD&amp;S, SJSU</a:t>
            </a:r>
          </a:p>
        </p:txBody>
      </p:sp>
      <p:sp>
        <p:nvSpPr>
          <p:cNvPr id="1218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BFC9B42-FEB7-45CF-80C5-4CE1DBC3E311}" type="slidenum">
              <a:rPr lang="en-US"/>
              <a:pPr/>
              <a:t>24</a:t>
            </a:fld>
            <a:endParaRPr lang="en-US"/>
          </a:p>
        </p:txBody>
      </p:sp>
      <p:sp>
        <p:nvSpPr>
          <p:cNvPr id="1218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18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/>
              <a:t>TxACOL Workshop</a:t>
            </a:r>
          </a:p>
        </p:txBody>
      </p:sp>
      <p:sp>
        <p:nvSpPr>
          <p:cNvPr id="122883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/>
          <a:p>
            <a:fld id="{6667CF64-ECA8-43F4-A0FE-F51AD2AA8F69}" type="datetime1">
              <a:rPr lang="en-US"/>
              <a:pPr/>
              <a:t>10/12/2010</a:t>
            </a:fld>
            <a:endParaRPr lang="en-US"/>
          </a:p>
        </p:txBody>
      </p:sp>
      <p:sp>
        <p:nvSpPr>
          <p:cNvPr id="122884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US" smtClean="0"/>
              <a:t>CFD&amp;S, SJSU</a:t>
            </a:r>
          </a:p>
        </p:txBody>
      </p:sp>
      <p:sp>
        <p:nvSpPr>
          <p:cNvPr id="1228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A170E88-2D7E-4FC5-83D1-A806BD596111}" type="slidenum">
              <a:rPr lang="en-US"/>
              <a:pPr/>
              <a:t>25</a:t>
            </a:fld>
            <a:endParaRPr lang="en-US"/>
          </a:p>
        </p:txBody>
      </p:sp>
      <p:sp>
        <p:nvSpPr>
          <p:cNvPr id="1228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8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/>
              <a:t>TxACOL Workshop</a:t>
            </a:r>
          </a:p>
        </p:txBody>
      </p:sp>
      <p:sp>
        <p:nvSpPr>
          <p:cNvPr id="123907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/>
          <a:p>
            <a:fld id="{E32D5569-146D-429B-A74C-07EBC9422560}" type="datetime1">
              <a:rPr lang="en-US"/>
              <a:pPr/>
              <a:t>10/12/2010</a:t>
            </a:fld>
            <a:endParaRPr lang="en-US"/>
          </a:p>
        </p:txBody>
      </p:sp>
      <p:sp>
        <p:nvSpPr>
          <p:cNvPr id="123908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US" smtClean="0"/>
              <a:t>CFD&amp;S, SJSU</a:t>
            </a:r>
          </a:p>
        </p:txBody>
      </p:sp>
      <p:sp>
        <p:nvSpPr>
          <p:cNvPr id="1239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6CC579C-2521-45F7-BC84-7E9032356399}" type="slidenum">
              <a:rPr lang="en-US"/>
              <a:pPr/>
              <a:t>26</a:t>
            </a:fld>
            <a:endParaRPr lang="en-US"/>
          </a:p>
        </p:txBody>
      </p:sp>
      <p:sp>
        <p:nvSpPr>
          <p:cNvPr id="1239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39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/>
              <a:t>TxACOL Workshop</a:t>
            </a:r>
          </a:p>
        </p:txBody>
      </p:sp>
      <p:sp>
        <p:nvSpPr>
          <p:cNvPr id="124931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/>
          <a:p>
            <a:fld id="{E05255FE-E95A-4C01-B42B-CFCA6057042C}" type="datetime1">
              <a:rPr lang="en-US"/>
              <a:pPr/>
              <a:t>10/12/2010</a:t>
            </a:fld>
            <a:endParaRPr lang="en-US"/>
          </a:p>
        </p:txBody>
      </p:sp>
      <p:sp>
        <p:nvSpPr>
          <p:cNvPr id="124932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US" smtClean="0"/>
              <a:t>CFD&amp;S, SJSU</a:t>
            </a:r>
          </a:p>
        </p:txBody>
      </p:sp>
      <p:sp>
        <p:nvSpPr>
          <p:cNvPr id="1249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B9205E1-B487-4B67-8283-84879855C36D}" type="slidenum">
              <a:rPr lang="en-US"/>
              <a:pPr/>
              <a:t>27</a:t>
            </a:fld>
            <a:endParaRPr lang="en-US"/>
          </a:p>
        </p:txBody>
      </p:sp>
      <p:sp>
        <p:nvSpPr>
          <p:cNvPr id="1249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49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/>
              <a:t>TxACOL Workshop</a:t>
            </a:r>
          </a:p>
        </p:txBody>
      </p:sp>
      <p:sp>
        <p:nvSpPr>
          <p:cNvPr id="125955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/>
          <a:p>
            <a:fld id="{41F812A0-6AC0-457C-9819-708F5CF0E138}" type="datetime1">
              <a:rPr lang="en-US"/>
              <a:pPr/>
              <a:t>10/12/2010</a:t>
            </a:fld>
            <a:endParaRPr lang="en-US"/>
          </a:p>
        </p:txBody>
      </p:sp>
      <p:sp>
        <p:nvSpPr>
          <p:cNvPr id="125956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US" smtClean="0"/>
              <a:t>CFD&amp;S, SJSU</a:t>
            </a:r>
          </a:p>
        </p:txBody>
      </p:sp>
      <p:sp>
        <p:nvSpPr>
          <p:cNvPr id="1259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CA5D6BB-2449-4663-8478-CDF2B6EBE163}" type="slidenum">
              <a:rPr lang="en-US"/>
              <a:pPr/>
              <a:t>28</a:t>
            </a:fld>
            <a:endParaRPr lang="en-US"/>
          </a:p>
        </p:txBody>
      </p:sp>
      <p:sp>
        <p:nvSpPr>
          <p:cNvPr id="1259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59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/>
              <a:t>TxACOL Workshop</a:t>
            </a:r>
          </a:p>
        </p:txBody>
      </p:sp>
      <p:sp>
        <p:nvSpPr>
          <p:cNvPr id="126979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/>
          <a:p>
            <a:fld id="{BA52F2A2-36E8-40F5-9A08-26E7B95168F2}" type="datetime1">
              <a:rPr lang="en-US"/>
              <a:pPr/>
              <a:t>10/12/2010</a:t>
            </a:fld>
            <a:endParaRPr lang="en-US"/>
          </a:p>
        </p:txBody>
      </p:sp>
      <p:sp>
        <p:nvSpPr>
          <p:cNvPr id="126980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US" smtClean="0"/>
              <a:t>CFD&amp;S, SJSU</a:t>
            </a:r>
          </a:p>
        </p:txBody>
      </p:sp>
      <p:sp>
        <p:nvSpPr>
          <p:cNvPr id="1269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7BD7C18-DA33-4DB3-885B-9ADB233DA997}" type="slidenum">
              <a:rPr lang="en-US"/>
              <a:pPr/>
              <a:t>29</a:t>
            </a:fld>
            <a:endParaRPr lang="en-US"/>
          </a:p>
        </p:txBody>
      </p:sp>
      <p:sp>
        <p:nvSpPr>
          <p:cNvPr id="1269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69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/>
              <a:t>Faculty Web Pages Using Spartan Web Wizard</a:t>
            </a:r>
          </a:p>
        </p:txBody>
      </p:sp>
      <p:sp>
        <p:nvSpPr>
          <p:cNvPr id="128003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/>
          <a:p>
            <a:fld id="{511AD460-DBED-402A-9067-5814A269AE12}" type="datetime1">
              <a:rPr lang="en-US"/>
              <a:pPr/>
              <a:t>10/12/2010</a:t>
            </a:fld>
            <a:endParaRPr lang="en-US"/>
          </a:p>
        </p:txBody>
      </p:sp>
      <p:sp>
        <p:nvSpPr>
          <p:cNvPr id="128004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US" smtClean="0"/>
              <a:t>CFD&amp;S, SJSU</a:t>
            </a:r>
          </a:p>
        </p:txBody>
      </p:sp>
      <p:sp>
        <p:nvSpPr>
          <p:cNvPr id="1280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4BFF966-9659-4D94-B4CF-9A067749BF9D}" type="slidenum">
              <a:rPr lang="en-US"/>
              <a:pPr/>
              <a:t>30</a:t>
            </a:fld>
            <a:endParaRPr lang="en-US"/>
          </a:p>
        </p:txBody>
      </p:sp>
      <p:sp>
        <p:nvSpPr>
          <p:cNvPr id="1280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80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/>
              <a:t>TxACOL Workshop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/>
          <a:p>
            <a:fld id="{EAECC2AA-B561-4DB9-883E-6AAA48F7E856}" type="datetime1">
              <a:rPr lang="en-US"/>
              <a:pPr/>
              <a:t>10/12/2010</a:t>
            </a:fld>
            <a:endParaRPr lang="en-US"/>
          </a:p>
        </p:txBody>
      </p:sp>
      <p:sp>
        <p:nvSpPr>
          <p:cNvPr id="101380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US" smtClean="0"/>
              <a:t>CFD&amp;S, SJSU</a:t>
            </a:r>
          </a:p>
        </p:txBody>
      </p:sp>
      <p:sp>
        <p:nvSpPr>
          <p:cNvPr id="1013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6D1C055-BAB3-465C-9E5C-AA435E245E6D}" type="slidenum">
              <a:rPr lang="en-US"/>
              <a:pPr/>
              <a:t>3</a:t>
            </a:fld>
            <a:endParaRPr lang="en-US"/>
          </a:p>
        </p:txBody>
      </p:sp>
      <p:sp>
        <p:nvSpPr>
          <p:cNvPr id="1013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13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b="1" i="1" smtClean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/>
              <a:t>Faculty Web Pages Using Spartan Web Wizard</a:t>
            </a:r>
          </a:p>
        </p:txBody>
      </p:sp>
      <p:sp>
        <p:nvSpPr>
          <p:cNvPr id="129027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/>
          <a:p>
            <a:fld id="{D75B3171-61D7-44F5-8A0C-7372D9A9208D}" type="datetime1">
              <a:rPr lang="en-US"/>
              <a:pPr/>
              <a:t>10/12/2010</a:t>
            </a:fld>
            <a:endParaRPr lang="en-US"/>
          </a:p>
        </p:txBody>
      </p:sp>
      <p:sp>
        <p:nvSpPr>
          <p:cNvPr id="129028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US" smtClean="0"/>
              <a:t>CFD&amp;S, SJSU</a:t>
            </a:r>
          </a:p>
        </p:txBody>
      </p:sp>
      <p:sp>
        <p:nvSpPr>
          <p:cNvPr id="1290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A364E7A-AE47-4CCB-9CA5-6747CA7CE411}" type="slidenum">
              <a:rPr lang="en-US"/>
              <a:pPr/>
              <a:t>31</a:t>
            </a:fld>
            <a:endParaRPr lang="en-US"/>
          </a:p>
        </p:txBody>
      </p:sp>
      <p:sp>
        <p:nvSpPr>
          <p:cNvPr id="1290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90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/>
              <a:t>Faculty Web Pages Using Spartan Web Wizard</a:t>
            </a:r>
          </a:p>
        </p:txBody>
      </p:sp>
      <p:sp>
        <p:nvSpPr>
          <p:cNvPr id="130051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/>
          <a:p>
            <a:fld id="{EDBBD10A-E77C-4277-B3BC-718AF770B6E8}" type="datetime1">
              <a:rPr lang="en-US"/>
              <a:pPr/>
              <a:t>10/12/2010</a:t>
            </a:fld>
            <a:endParaRPr lang="en-US"/>
          </a:p>
        </p:txBody>
      </p:sp>
      <p:sp>
        <p:nvSpPr>
          <p:cNvPr id="130052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US" smtClean="0"/>
              <a:t>CFD&amp;S, SJSU</a:t>
            </a:r>
          </a:p>
        </p:txBody>
      </p:sp>
      <p:sp>
        <p:nvSpPr>
          <p:cNvPr id="1300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0FB8AA1-E883-4BA2-9224-34425C764B17}" type="slidenum">
              <a:rPr lang="en-US"/>
              <a:pPr/>
              <a:t>32</a:t>
            </a:fld>
            <a:endParaRPr lang="en-US"/>
          </a:p>
        </p:txBody>
      </p:sp>
      <p:sp>
        <p:nvSpPr>
          <p:cNvPr id="1300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00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/>
              <a:t>TxACOL Workshop</a:t>
            </a:r>
          </a:p>
        </p:txBody>
      </p:sp>
      <p:sp>
        <p:nvSpPr>
          <p:cNvPr id="131075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/>
          <a:p>
            <a:fld id="{CB3227D6-DD5A-45F9-8EFE-D393E6C0C734}" type="datetime1">
              <a:rPr lang="en-US"/>
              <a:pPr/>
              <a:t>10/12/2010</a:t>
            </a:fld>
            <a:endParaRPr lang="en-US"/>
          </a:p>
        </p:txBody>
      </p:sp>
      <p:sp>
        <p:nvSpPr>
          <p:cNvPr id="131076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US" smtClean="0"/>
              <a:t>CFD&amp;S, SJSU</a:t>
            </a:r>
          </a:p>
        </p:txBody>
      </p:sp>
      <p:sp>
        <p:nvSpPr>
          <p:cNvPr id="1310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AC51D01-0148-4ECC-A78D-7B2E7FC8364D}" type="slidenum">
              <a:rPr lang="en-US"/>
              <a:pPr/>
              <a:t>33</a:t>
            </a:fld>
            <a:endParaRPr lang="en-US"/>
          </a:p>
        </p:txBody>
      </p:sp>
      <p:sp>
        <p:nvSpPr>
          <p:cNvPr id="1310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10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/>
              <a:t>TxACOL Workshop</a:t>
            </a:r>
          </a:p>
        </p:txBody>
      </p:sp>
      <p:sp>
        <p:nvSpPr>
          <p:cNvPr id="132099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/>
          <a:p>
            <a:fld id="{347BFD36-2387-4890-9110-5FB784EACFB2}" type="datetime1">
              <a:rPr lang="en-US"/>
              <a:pPr/>
              <a:t>10/12/2010</a:t>
            </a:fld>
            <a:endParaRPr lang="en-US"/>
          </a:p>
        </p:txBody>
      </p:sp>
      <p:sp>
        <p:nvSpPr>
          <p:cNvPr id="132100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US" smtClean="0"/>
              <a:t>CFD&amp;S, SJSU</a:t>
            </a:r>
          </a:p>
        </p:txBody>
      </p:sp>
      <p:sp>
        <p:nvSpPr>
          <p:cNvPr id="1321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5DE2053-A902-4602-A404-5AA38043DE28}" type="slidenum">
              <a:rPr lang="en-US"/>
              <a:pPr/>
              <a:t>34</a:t>
            </a:fld>
            <a:endParaRPr lang="en-US"/>
          </a:p>
        </p:txBody>
      </p:sp>
      <p:sp>
        <p:nvSpPr>
          <p:cNvPr id="1321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21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/>
              <a:t>TxACOL Workshop</a:t>
            </a:r>
          </a:p>
        </p:txBody>
      </p:sp>
      <p:sp>
        <p:nvSpPr>
          <p:cNvPr id="133123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/>
          <a:p>
            <a:fld id="{2E406F56-FB22-4FF1-822F-30BC83EA0585}" type="datetime1">
              <a:rPr lang="en-US"/>
              <a:pPr/>
              <a:t>10/12/2010</a:t>
            </a:fld>
            <a:endParaRPr lang="en-US"/>
          </a:p>
        </p:txBody>
      </p:sp>
      <p:sp>
        <p:nvSpPr>
          <p:cNvPr id="133124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US" smtClean="0"/>
              <a:t>CFD&amp;S, SJSU</a:t>
            </a:r>
          </a:p>
        </p:txBody>
      </p:sp>
      <p:sp>
        <p:nvSpPr>
          <p:cNvPr id="1331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CC331B2-DE10-4487-A747-D7CE33C9C514}" type="slidenum">
              <a:rPr lang="en-US"/>
              <a:pPr/>
              <a:t>35</a:t>
            </a:fld>
            <a:endParaRPr lang="en-US"/>
          </a:p>
        </p:txBody>
      </p:sp>
      <p:sp>
        <p:nvSpPr>
          <p:cNvPr id="1331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/>
              <a:t>TxACOL Workshop</a:t>
            </a:r>
          </a:p>
        </p:txBody>
      </p:sp>
      <p:sp>
        <p:nvSpPr>
          <p:cNvPr id="134147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/>
          <a:p>
            <a:fld id="{5ED4B9B5-D56B-4E9B-983C-4DC5D8AD2909}" type="datetime1">
              <a:rPr lang="en-US"/>
              <a:pPr/>
              <a:t>10/12/2010</a:t>
            </a:fld>
            <a:endParaRPr lang="en-US"/>
          </a:p>
        </p:txBody>
      </p:sp>
      <p:sp>
        <p:nvSpPr>
          <p:cNvPr id="134148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US" smtClean="0"/>
              <a:t>CFD&amp;S, SJSU</a:t>
            </a:r>
          </a:p>
        </p:txBody>
      </p:sp>
      <p:sp>
        <p:nvSpPr>
          <p:cNvPr id="1341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024E8CE-490D-4B34-AD2E-6E81A9881655}" type="slidenum">
              <a:rPr lang="en-US"/>
              <a:pPr/>
              <a:t>36</a:t>
            </a:fld>
            <a:endParaRPr lang="en-US"/>
          </a:p>
        </p:txBody>
      </p:sp>
      <p:sp>
        <p:nvSpPr>
          <p:cNvPr id="1341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41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/>
              <a:t>TxACOL Workshop</a:t>
            </a:r>
          </a:p>
        </p:txBody>
      </p:sp>
      <p:sp>
        <p:nvSpPr>
          <p:cNvPr id="135171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/>
          <a:p>
            <a:fld id="{046C9879-FE2B-4E7A-860B-5ED0A41AB0A8}" type="datetime1">
              <a:rPr lang="en-US"/>
              <a:pPr/>
              <a:t>10/12/2010</a:t>
            </a:fld>
            <a:endParaRPr lang="en-US"/>
          </a:p>
        </p:txBody>
      </p:sp>
      <p:sp>
        <p:nvSpPr>
          <p:cNvPr id="135172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US" smtClean="0"/>
              <a:t>CFD&amp;S, SJSU</a:t>
            </a:r>
          </a:p>
        </p:txBody>
      </p:sp>
      <p:sp>
        <p:nvSpPr>
          <p:cNvPr id="13517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8945766-26D5-4364-95BE-A127CE33B3A6}" type="slidenum">
              <a:rPr lang="en-US"/>
              <a:pPr/>
              <a:t>37</a:t>
            </a:fld>
            <a:endParaRPr lang="en-US"/>
          </a:p>
        </p:txBody>
      </p:sp>
      <p:sp>
        <p:nvSpPr>
          <p:cNvPr id="1351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51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/>
              <a:t>TxACOL Workshop</a:t>
            </a:r>
          </a:p>
        </p:txBody>
      </p:sp>
      <p:sp>
        <p:nvSpPr>
          <p:cNvPr id="136195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/>
          <a:p>
            <a:fld id="{F95AED3A-72B1-48E3-85CF-6818FF4D40A1}" type="datetime1">
              <a:rPr lang="en-US"/>
              <a:pPr/>
              <a:t>10/12/2010</a:t>
            </a:fld>
            <a:endParaRPr lang="en-US"/>
          </a:p>
        </p:txBody>
      </p:sp>
      <p:sp>
        <p:nvSpPr>
          <p:cNvPr id="136196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US" smtClean="0"/>
              <a:t>CFD&amp;S, SJSU</a:t>
            </a:r>
          </a:p>
        </p:txBody>
      </p:sp>
      <p:sp>
        <p:nvSpPr>
          <p:cNvPr id="1361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A253388-AC77-4082-9B1B-1FDA47470CBD}" type="slidenum">
              <a:rPr lang="en-US"/>
              <a:pPr/>
              <a:t>38</a:t>
            </a:fld>
            <a:endParaRPr lang="en-US"/>
          </a:p>
        </p:txBody>
      </p:sp>
      <p:sp>
        <p:nvSpPr>
          <p:cNvPr id="1361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61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/>
              <a:t>TxACOL Workshop</a:t>
            </a:r>
          </a:p>
        </p:txBody>
      </p:sp>
      <p:sp>
        <p:nvSpPr>
          <p:cNvPr id="137219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/>
          <a:p>
            <a:fld id="{CB96E054-532D-43CB-BB07-163C9CA60B4C}" type="datetime1">
              <a:rPr lang="en-US"/>
              <a:pPr/>
              <a:t>10/12/2010</a:t>
            </a:fld>
            <a:endParaRPr lang="en-US"/>
          </a:p>
        </p:txBody>
      </p:sp>
      <p:sp>
        <p:nvSpPr>
          <p:cNvPr id="137220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US" smtClean="0"/>
              <a:t>CFD&amp;S, SJSU</a:t>
            </a:r>
          </a:p>
        </p:txBody>
      </p:sp>
      <p:sp>
        <p:nvSpPr>
          <p:cNvPr id="1372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9D9D055-257E-40A3-AA0F-EE81C8C7DC13}" type="slidenum">
              <a:rPr lang="en-US"/>
              <a:pPr/>
              <a:t>39</a:t>
            </a:fld>
            <a:endParaRPr lang="en-US"/>
          </a:p>
        </p:txBody>
      </p:sp>
      <p:sp>
        <p:nvSpPr>
          <p:cNvPr id="1372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72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/>
              <a:t>TxACOL Workshop</a:t>
            </a:r>
          </a:p>
        </p:txBody>
      </p:sp>
      <p:sp>
        <p:nvSpPr>
          <p:cNvPr id="138243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/>
          <a:p>
            <a:fld id="{0E77DE60-298B-4640-BC5B-90C6DD9276E9}" type="datetime1">
              <a:rPr lang="en-US"/>
              <a:pPr/>
              <a:t>10/12/2010</a:t>
            </a:fld>
            <a:endParaRPr lang="en-US"/>
          </a:p>
        </p:txBody>
      </p:sp>
      <p:sp>
        <p:nvSpPr>
          <p:cNvPr id="138244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US" smtClean="0"/>
              <a:t>CFD&amp;S, SJSU</a:t>
            </a:r>
          </a:p>
        </p:txBody>
      </p:sp>
      <p:sp>
        <p:nvSpPr>
          <p:cNvPr id="13824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A9AE14A-64E2-4BE6-9459-BA1E488FE502}" type="slidenum">
              <a:rPr lang="en-US"/>
              <a:pPr/>
              <a:t>40</a:t>
            </a:fld>
            <a:endParaRPr lang="en-US"/>
          </a:p>
        </p:txBody>
      </p:sp>
      <p:sp>
        <p:nvSpPr>
          <p:cNvPr id="1382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82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/>
              <a:t>TxACOL Workshop</a:t>
            </a:r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/>
          <a:p>
            <a:fld id="{E5FCA2FD-ECA0-4895-9CF9-B1F7236B6754}" type="datetime1">
              <a:rPr lang="en-US"/>
              <a:pPr/>
              <a:t>10/12/2010</a:t>
            </a:fld>
            <a:endParaRPr lang="en-US"/>
          </a:p>
        </p:txBody>
      </p:sp>
      <p:sp>
        <p:nvSpPr>
          <p:cNvPr id="102404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US" smtClean="0"/>
              <a:t>CFD&amp;S, SJSU</a:t>
            </a:r>
          </a:p>
        </p:txBody>
      </p:sp>
      <p:sp>
        <p:nvSpPr>
          <p:cNvPr id="1024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1F65998-3CAA-4162-9A6F-5CD378052C64}" type="slidenum">
              <a:rPr lang="en-US"/>
              <a:pPr/>
              <a:t>4</a:t>
            </a:fld>
            <a:endParaRPr lang="en-US"/>
          </a:p>
        </p:txBody>
      </p:sp>
      <p:sp>
        <p:nvSpPr>
          <p:cNvPr id="1024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b="1" i="1" smtClean="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/>
              <a:t>TxACOL Workshop</a:t>
            </a:r>
          </a:p>
        </p:txBody>
      </p:sp>
      <p:sp>
        <p:nvSpPr>
          <p:cNvPr id="139267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/>
          <a:p>
            <a:fld id="{CF13CFEF-20EC-4400-8C25-2DB5FBEA50EB}" type="datetime1">
              <a:rPr lang="en-US"/>
              <a:pPr/>
              <a:t>10/12/2010</a:t>
            </a:fld>
            <a:endParaRPr lang="en-US"/>
          </a:p>
        </p:txBody>
      </p:sp>
      <p:sp>
        <p:nvSpPr>
          <p:cNvPr id="139268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US" smtClean="0"/>
              <a:t>CFD&amp;S, SJSU</a:t>
            </a:r>
          </a:p>
        </p:txBody>
      </p:sp>
      <p:sp>
        <p:nvSpPr>
          <p:cNvPr id="1392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3E4B4DB-0B24-4FF3-B496-B2EFD629C3DD}" type="slidenum">
              <a:rPr lang="en-US"/>
              <a:pPr/>
              <a:t>41</a:t>
            </a:fld>
            <a:endParaRPr lang="en-US"/>
          </a:p>
        </p:txBody>
      </p:sp>
      <p:sp>
        <p:nvSpPr>
          <p:cNvPr id="1392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92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/>
              <a:t>TxACOL Workshop</a:t>
            </a:r>
          </a:p>
        </p:txBody>
      </p:sp>
      <p:sp>
        <p:nvSpPr>
          <p:cNvPr id="140291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/>
          <a:p>
            <a:fld id="{CD41D10C-D759-4E62-BC08-068A50B1EAB0}" type="datetime1">
              <a:rPr lang="en-US"/>
              <a:pPr/>
              <a:t>10/12/2010</a:t>
            </a:fld>
            <a:endParaRPr lang="en-US"/>
          </a:p>
        </p:txBody>
      </p:sp>
      <p:sp>
        <p:nvSpPr>
          <p:cNvPr id="140292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US" smtClean="0"/>
              <a:t>CFD&amp;S, SJSU</a:t>
            </a:r>
          </a:p>
        </p:txBody>
      </p:sp>
      <p:sp>
        <p:nvSpPr>
          <p:cNvPr id="1402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E330F85-9AA1-47A7-B74D-1686682CA3AD}" type="slidenum">
              <a:rPr lang="en-US"/>
              <a:pPr/>
              <a:t>42</a:t>
            </a:fld>
            <a:endParaRPr lang="en-US"/>
          </a:p>
        </p:txBody>
      </p:sp>
      <p:sp>
        <p:nvSpPr>
          <p:cNvPr id="1402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02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/>
              <a:t>TxACOL Workshop</a:t>
            </a:r>
          </a:p>
        </p:txBody>
      </p:sp>
      <p:sp>
        <p:nvSpPr>
          <p:cNvPr id="141315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/>
          <a:p>
            <a:fld id="{89F8643C-8FAD-4D6C-9F69-5ADDE33AA96E}" type="datetime1">
              <a:rPr lang="en-US"/>
              <a:pPr/>
              <a:t>10/12/2010</a:t>
            </a:fld>
            <a:endParaRPr lang="en-US"/>
          </a:p>
        </p:txBody>
      </p:sp>
      <p:sp>
        <p:nvSpPr>
          <p:cNvPr id="141316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US" smtClean="0"/>
              <a:t>CFD&amp;S, SJSU</a:t>
            </a:r>
          </a:p>
        </p:txBody>
      </p:sp>
      <p:sp>
        <p:nvSpPr>
          <p:cNvPr id="1413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29DC2B4-7086-4898-830E-AB2D0A775F2B}" type="slidenum">
              <a:rPr lang="en-US"/>
              <a:pPr/>
              <a:t>43</a:t>
            </a:fld>
            <a:endParaRPr lang="en-US"/>
          </a:p>
        </p:txBody>
      </p:sp>
      <p:sp>
        <p:nvSpPr>
          <p:cNvPr id="1413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13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/>
              <a:t>TxACOL Workshop</a:t>
            </a:r>
          </a:p>
        </p:txBody>
      </p:sp>
      <p:sp>
        <p:nvSpPr>
          <p:cNvPr id="142339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/>
          <a:p>
            <a:fld id="{FBE9E535-430A-4AF1-A77B-BE819F099115}" type="datetime1">
              <a:rPr lang="en-US"/>
              <a:pPr/>
              <a:t>10/12/2010</a:t>
            </a:fld>
            <a:endParaRPr lang="en-US"/>
          </a:p>
        </p:txBody>
      </p:sp>
      <p:sp>
        <p:nvSpPr>
          <p:cNvPr id="142340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US" smtClean="0"/>
              <a:t>CFD&amp;S, SJSU</a:t>
            </a:r>
          </a:p>
        </p:txBody>
      </p:sp>
      <p:sp>
        <p:nvSpPr>
          <p:cNvPr id="1423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614F271-7C56-428A-A482-F7605FE16CD2}" type="slidenum">
              <a:rPr lang="en-US"/>
              <a:pPr/>
              <a:t>44</a:t>
            </a:fld>
            <a:endParaRPr lang="en-US"/>
          </a:p>
        </p:txBody>
      </p:sp>
      <p:sp>
        <p:nvSpPr>
          <p:cNvPr id="1423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23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/>
              <a:t>TxACOL Workshop</a:t>
            </a:r>
          </a:p>
        </p:txBody>
      </p:sp>
      <p:sp>
        <p:nvSpPr>
          <p:cNvPr id="143363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/>
          <a:p>
            <a:fld id="{16EA05AD-8700-4C8D-A909-491A2A1C3A20}" type="datetime1">
              <a:rPr lang="en-US"/>
              <a:pPr/>
              <a:t>10/12/2010</a:t>
            </a:fld>
            <a:endParaRPr lang="en-US"/>
          </a:p>
        </p:txBody>
      </p:sp>
      <p:sp>
        <p:nvSpPr>
          <p:cNvPr id="143364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US" smtClean="0"/>
              <a:t>CFD&amp;S, SJSU</a:t>
            </a:r>
          </a:p>
        </p:txBody>
      </p:sp>
      <p:sp>
        <p:nvSpPr>
          <p:cNvPr id="1433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27EC1D2-FD65-417B-9734-C9F2048AD1C3}" type="slidenum">
              <a:rPr lang="en-US"/>
              <a:pPr/>
              <a:t>45</a:t>
            </a:fld>
            <a:endParaRPr lang="en-US"/>
          </a:p>
        </p:txBody>
      </p:sp>
      <p:sp>
        <p:nvSpPr>
          <p:cNvPr id="1433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3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/>
              <a:t>TxACOL Workshop</a:t>
            </a:r>
          </a:p>
        </p:txBody>
      </p:sp>
      <p:sp>
        <p:nvSpPr>
          <p:cNvPr id="144387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/>
          <a:p>
            <a:fld id="{8638721F-A83A-40B1-A4F3-B74A3A50F1AB}" type="datetime1">
              <a:rPr lang="en-US"/>
              <a:pPr/>
              <a:t>10/12/2010</a:t>
            </a:fld>
            <a:endParaRPr lang="en-US"/>
          </a:p>
        </p:txBody>
      </p:sp>
      <p:sp>
        <p:nvSpPr>
          <p:cNvPr id="144388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US" smtClean="0"/>
              <a:t>CFD&amp;S, SJSU</a:t>
            </a:r>
          </a:p>
        </p:txBody>
      </p:sp>
      <p:sp>
        <p:nvSpPr>
          <p:cNvPr id="1443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C360D8E-BE5E-4EAE-B32D-68A9872322FC}" type="slidenum">
              <a:rPr lang="en-US"/>
              <a:pPr/>
              <a:t>46</a:t>
            </a:fld>
            <a:endParaRPr lang="en-US"/>
          </a:p>
        </p:txBody>
      </p:sp>
      <p:sp>
        <p:nvSpPr>
          <p:cNvPr id="1443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43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b="1" i="1" smtClean="0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/>
              <a:t>TxACOL Workshop</a:t>
            </a:r>
          </a:p>
        </p:txBody>
      </p:sp>
      <p:sp>
        <p:nvSpPr>
          <p:cNvPr id="145411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/>
          <a:p>
            <a:fld id="{9CFB8B74-21D4-4981-A58E-2756389DCD5C}" type="datetime1">
              <a:rPr lang="en-US"/>
              <a:pPr/>
              <a:t>10/12/2010</a:t>
            </a:fld>
            <a:endParaRPr lang="en-US"/>
          </a:p>
        </p:txBody>
      </p:sp>
      <p:sp>
        <p:nvSpPr>
          <p:cNvPr id="145412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US" smtClean="0"/>
              <a:t>CFD&amp;S, SJSU</a:t>
            </a:r>
          </a:p>
        </p:txBody>
      </p:sp>
      <p:sp>
        <p:nvSpPr>
          <p:cNvPr id="14541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0FEC8CB-38D5-4255-B46E-6006C036A327}" type="slidenum">
              <a:rPr lang="en-US"/>
              <a:pPr/>
              <a:t>47</a:t>
            </a:fld>
            <a:endParaRPr lang="en-US"/>
          </a:p>
        </p:txBody>
      </p:sp>
      <p:sp>
        <p:nvSpPr>
          <p:cNvPr id="1454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54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/>
              <a:t>TxACOL Workshop</a:t>
            </a:r>
          </a:p>
        </p:txBody>
      </p:sp>
      <p:sp>
        <p:nvSpPr>
          <p:cNvPr id="146435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/>
          <a:p>
            <a:fld id="{4E2FA5D8-5176-4023-A5CA-83929368E542}" type="datetime1">
              <a:rPr lang="en-US"/>
              <a:pPr/>
              <a:t>10/12/2010</a:t>
            </a:fld>
            <a:endParaRPr lang="en-US"/>
          </a:p>
        </p:txBody>
      </p:sp>
      <p:sp>
        <p:nvSpPr>
          <p:cNvPr id="146436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US" smtClean="0"/>
              <a:t>CFD&amp;S, SJSU</a:t>
            </a:r>
          </a:p>
        </p:txBody>
      </p:sp>
      <p:sp>
        <p:nvSpPr>
          <p:cNvPr id="1464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45CD00E-089A-4628-A387-514E81571AB9}" type="slidenum">
              <a:rPr lang="en-US"/>
              <a:pPr/>
              <a:t>49</a:t>
            </a:fld>
            <a:endParaRPr lang="en-US"/>
          </a:p>
        </p:txBody>
      </p:sp>
      <p:sp>
        <p:nvSpPr>
          <p:cNvPr id="1464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64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/>
              <a:t>TxACOL Workshop</a:t>
            </a:r>
          </a:p>
        </p:txBody>
      </p:sp>
      <p:sp>
        <p:nvSpPr>
          <p:cNvPr id="147459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/>
          <a:p>
            <a:fld id="{058AC0C3-64C5-4FA3-896E-D0F57C58E3D2}" type="datetime1">
              <a:rPr lang="en-US"/>
              <a:pPr/>
              <a:t>10/12/2010</a:t>
            </a:fld>
            <a:endParaRPr lang="en-US"/>
          </a:p>
        </p:txBody>
      </p:sp>
      <p:sp>
        <p:nvSpPr>
          <p:cNvPr id="147460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US" smtClean="0"/>
              <a:t>CFD&amp;S, SJSU</a:t>
            </a:r>
          </a:p>
        </p:txBody>
      </p:sp>
      <p:sp>
        <p:nvSpPr>
          <p:cNvPr id="1474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19C37B0-E867-41F7-AC3C-56BB086CDE4A}" type="slidenum">
              <a:rPr lang="en-US"/>
              <a:pPr/>
              <a:t>50</a:t>
            </a:fld>
            <a:endParaRPr lang="en-US"/>
          </a:p>
        </p:txBody>
      </p:sp>
      <p:sp>
        <p:nvSpPr>
          <p:cNvPr id="1474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74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/>
              <a:t>TxACOL Workshop</a:t>
            </a:r>
          </a:p>
        </p:txBody>
      </p:sp>
      <p:sp>
        <p:nvSpPr>
          <p:cNvPr id="148483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/>
          <a:p>
            <a:fld id="{63BA1506-B33F-48B3-925C-E6A3E46ECD04}" type="datetime1">
              <a:rPr lang="en-US"/>
              <a:pPr/>
              <a:t>10/12/2010</a:t>
            </a:fld>
            <a:endParaRPr lang="en-US"/>
          </a:p>
        </p:txBody>
      </p:sp>
      <p:sp>
        <p:nvSpPr>
          <p:cNvPr id="148484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US" smtClean="0"/>
              <a:t>CFD&amp;S, SJSU</a:t>
            </a:r>
          </a:p>
        </p:txBody>
      </p:sp>
      <p:sp>
        <p:nvSpPr>
          <p:cNvPr id="1484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D20EC58-4223-4E74-BC31-195AAE9E7A4A}" type="slidenum">
              <a:rPr lang="en-US"/>
              <a:pPr/>
              <a:t>57</a:t>
            </a:fld>
            <a:endParaRPr lang="en-US"/>
          </a:p>
        </p:txBody>
      </p:sp>
      <p:sp>
        <p:nvSpPr>
          <p:cNvPr id="1484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84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b="1" i="1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/>
              <a:t>TxACOL Workshop</a:t>
            </a:r>
          </a:p>
        </p:txBody>
      </p:sp>
      <p:sp>
        <p:nvSpPr>
          <p:cNvPr id="103427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/>
          <a:p>
            <a:fld id="{CE127BDA-8EB1-4B41-BC5B-93019C27340A}" type="datetime1">
              <a:rPr lang="en-US"/>
              <a:pPr/>
              <a:t>10/12/2010</a:t>
            </a:fld>
            <a:endParaRPr lang="en-US"/>
          </a:p>
        </p:txBody>
      </p:sp>
      <p:sp>
        <p:nvSpPr>
          <p:cNvPr id="103428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US" smtClean="0"/>
              <a:t>CFD&amp;S, SJSU</a:t>
            </a:r>
          </a:p>
        </p:txBody>
      </p:sp>
      <p:sp>
        <p:nvSpPr>
          <p:cNvPr id="1034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1CC8429-4A5A-4152-9C4E-1DE5C9F734E0}" type="slidenum">
              <a:rPr lang="en-US"/>
              <a:pPr/>
              <a:t>5</a:t>
            </a:fld>
            <a:endParaRPr lang="en-US"/>
          </a:p>
        </p:txBody>
      </p:sp>
      <p:sp>
        <p:nvSpPr>
          <p:cNvPr id="1034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34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b="1" i="1" smtClean="0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/>
              <a:t>TxACOL Workshop</a:t>
            </a:r>
          </a:p>
        </p:txBody>
      </p:sp>
      <p:sp>
        <p:nvSpPr>
          <p:cNvPr id="149507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/>
          <a:p>
            <a:fld id="{02CBEEC5-AA1C-4ADF-9880-8840B8358A16}" type="datetime1">
              <a:rPr lang="en-US"/>
              <a:pPr/>
              <a:t>10/12/2010</a:t>
            </a:fld>
            <a:endParaRPr lang="en-US"/>
          </a:p>
        </p:txBody>
      </p:sp>
      <p:sp>
        <p:nvSpPr>
          <p:cNvPr id="149508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US" smtClean="0"/>
              <a:t>CFD&amp;S, SJSU</a:t>
            </a:r>
          </a:p>
        </p:txBody>
      </p:sp>
      <p:sp>
        <p:nvSpPr>
          <p:cNvPr id="1495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F5E3434-42A3-453C-93D1-6FEA032AB46D}" type="slidenum">
              <a:rPr lang="en-US"/>
              <a:pPr/>
              <a:t>58</a:t>
            </a:fld>
            <a:endParaRPr lang="en-US"/>
          </a:p>
        </p:txBody>
      </p:sp>
      <p:sp>
        <p:nvSpPr>
          <p:cNvPr id="1495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95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/>
              <a:t>TxACOL Workshop</a:t>
            </a:r>
          </a:p>
        </p:txBody>
      </p:sp>
      <p:sp>
        <p:nvSpPr>
          <p:cNvPr id="150531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/>
          <a:p>
            <a:fld id="{695BF1C2-84E3-4FD1-BC91-740E1BE54975}" type="datetime1">
              <a:rPr lang="en-US"/>
              <a:pPr/>
              <a:t>10/12/2010</a:t>
            </a:fld>
            <a:endParaRPr lang="en-US"/>
          </a:p>
        </p:txBody>
      </p:sp>
      <p:sp>
        <p:nvSpPr>
          <p:cNvPr id="150532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US" smtClean="0"/>
              <a:t>CFD&amp;S, SJSU</a:t>
            </a:r>
          </a:p>
        </p:txBody>
      </p:sp>
      <p:sp>
        <p:nvSpPr>
          <p:cNvPr id="1505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06DE486-FE84-4D97-9C9F-036AF2C8DCB3}" type="slidenum">
              <a:rPr lang="en-US"/>
              <a:pPr/>
              <a:t>59</a:t>
            </a:fld>
            <a:endParaRPr lang="en-US"/>
          </a:p>
        </p:txBody>
      </p:sp>
      <p:sp>
        <p:nvSpPr>
          <p:cNvPr id="1505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05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/>
              <a:t>TxACOL Workshop</a:t>
            </a:r>
          </a:p>
        </p:txBody>
      </p:sp>
      <p:sp>
        <p:nvSpPr>
          <p:cNvPr id="151555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/>
          <a:p>
            <a:fld id="{58130C3E-0065-4523-AC5B-784BF8CFAD2A}" type="datetime1">
              <a:rPr lang="en-US"/>
              <a:pPr/>
              <a:t>10/12/2010</a:t>
            </a:fld>
            <a:endParaRPr lang="en-US"/>
          </a:p>
        </p:txBody>
      </p:sp>
      <p:sp>
        <p:nvSpPr>
          <p:cNvPr id="151556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US" smtClean="0"/>
              <a:t>CFD&amp;S, SJSU</a:t>
            </a:r>
          </a:p>
        </p:txBody>
      </p:sp>
      <p:sp>
        <p:nvSpPr>
          <p:cNvPr id="1515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7EFFAB7-B5B5-4436-867E-503A8382BFB5}" type="slidenum">
              <a:rPr lang="en-US"/>
              <a:pPr/>
              <a:t>60</a:t>
            </a:fld>
            <a:endParaRPr lang="en-US"/>
          </a:p>
        </p:txBody>
      </p:sp>
      <p:sp>
        <p:nvSpPr>
          <p:cNvPr id="1515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15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/>
              <a:t>TxACOL Workshop</a:t>
            </a:r>
          </a:p>
        </p:txBody>
      </p:sp>
      <p:sp>
        <p:nvSpPr>
          <p:cNvPr id="152579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/>
          <a:p>
            <a:fld id="{52B75FE9-37EE-4C1A-A93F-45E0AB65FEEE}" type="datetime1">
              <a:rPr lang="en-US"/>
              <a:pPr/>
              <a:t>10/12/2010</a:t>
            </a:fld>
            <a:endParaRPr lang="en-US"/>
          </a:p>
        </p:txBody>
      </p:sp>
      <p:sp>
        <p:nvSpPr>
          <p:cNvPr id="152580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US" smtClean="0"/>
              <a:t>CFD&amp;S, SJSU</a:t>
            </a:r>
          </a:p>
        </p:txBody>
      </p:sp>
      <p:sp>
        <p:nvSpPr>
          <p:cNvPr id="1525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055D5DD-4BAA-4A3F-8246-6894BB22D8FC}" type="slidenum">
              <a:rPr lang="en-US"/>
              <a:pPr/>
              <a:t>61</a:t>
            </a:fld>
            <a:endParaRPr lang="en-US"/>
          </a:p>
        </p:txBody>
      </p:sp>
      <p:sp>
        <p:nvSpPr>
          <p:cNvPr id="1525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25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/>
              <a:t>TxACOL Workshop</a:t>
            </a:r>
          </a:p>
        </p:txBody>
      </p:sp>
      <p:sp>
        <p:nvSpPr>
          <p:cNvPr id="153603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/>
          <a:p>
            <a:fld id="{8AC0D560-9D54-434A-8295-C849762F499F}" type="datetime1">
              <a:rPr lang="en-US"/>
              <a:pPr/>
              <a:t>10/12/2010</a:t>
            </a:fld>
            <a:endParaRPr lang="en-US"/>
          </a:p>
        </p:txBody>
      </p:sp>
      <p:sp>
        <p:nvSpPr>
          <p:cNvPr id="153604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US" smtClean="0"/>
              <a:t>CFD&amp;S, SJSU</a:t>
            </a:r>
          </a:p>
        </p:txBody>
      </p:sp>
      <p:sp>
        <p:nvSpPr>
          <p:cNvPr id="1536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E10ABBE-DCC8-4673-B249-007BCBEC93A8}" type="slidenum">
              <a:rPr lang="en-US"/>
              <a:pPr/>
              <a:t>62</a:t>
            </a:fld>
            <a:endParaRPr lang="en-US"/>
          </a:p>
        </p:txBody>
      </p:sp>
      <p:sp>
        <p:nvSpPr>
          <p:cNvPr id="1536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/>
              <a:t>TxACOL Workshop</a:t>
            </a:r>
          </a:p>
        </p:txBody>
      </p:sp>
      <p:sp>
        <p:nvSpPr>
          <p:cNvPr id="154627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/>
          <a:p>
            <a:fld id="{1DCB070F-3552-4ADC-8552-277327CBB7C4}" type="datetime1">
              <a:rPr lang="en-US"/>
              <a:pPr/>
              <a:t>10/12/2010</a:t>
            </a:fld>
            <a:endParaRPr lang="en-US"/>
          </a:p>
        </p:txBody>
      </p:sp>
      <p:sp>
        <p:nvSpPr>
          <p:cNvPr id="154628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US" smtClean="0"/>
              <a:t>CFD&amp;S, SJSU</a:t>
            </a:r>
          </a:p>
        </p:txBody>
      </p:sp>
      <p:sp>
        <p:nvSpPr>
          <p:cNvPr id="1546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6CCB914-5D96-4A1C-9833-297570A9CB16}" type="slidenum">
              <a:rPr lang="en-US"/>
              <a:pPr/>
              <a:t>63</a:t>
            </a:fld>
            <a:endParaRPr lang="en-US"/>
          </a:p>
        </p:txBody>
      </p:sp>
      <p:sp>
        <p:nvSpPr>
          <p:cNvPr id="1546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46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/>
              <a:t>TxACOL Workshop</a:t>
            </a:r>
          </a:p>
        </p:txBody>
      </p:sp>
      <p:sp>
        <p:nvSpPr>
          <p:cNvPr id="155651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/>
          <a:p>
            <a:fld id="{03E1595E-13C5-4E39-8EC1-9DF73386754D}" type="datetime1">
              <a:rPr lang="en-US"/>
              <a:pPr/>
              <a:t>10/12/2010</a:t>
            </a:fld>
            <a:endParaRPr lang="en-US"/>
          </a:p>
        </p:txBody>
      </p:sp>
      <p:sp>
        <p:nvSpPr>
          <p:cNvPr id="155652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US" smtClean="0"/>
              <a:t>CFD&amp;S, SJSU</a:t>
            </a:r>
          </a:p>
        </p:txBody>
      </p:sp>
      <p:sp>
        <p:nvSpPr>
          <p:cNvPr id="1556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753EC96-5518-47A4-A2DD-A9A21E71BA89}" type="slidenum">
              <a:rPr lang="en-US"/>
              <a:pPr/>
              <a:t>64</a:t>
            </a:fld>
            <a:endParaRPr lang="en-US"/>
          </a:p>
        </p:txBody>
      </p:sp>
      <p:sp>
        <p:nvSpPr>
          <p:cNvPr id="1556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56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/>
              <a:t>TxACOL Workshop</a:t>
            </a:r>
          </a:p>
        </p:txBody>
      </p:sp>
      <p:sp>
        <p:nvSpPr>
          <p:cNvPr id="156675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/>
          <a:p>
            <a:fld id="{FBA32823-166E-43D0-9AF9-A0E7D1530326}" type="datetime1">
              <a:rPr lang="en-US"/>
              <a:pPr/>
              <a:t>10/12/2010</a:t>
            </a:fld>
            <a:endParaRPr lang="en-US"/>
          </a:p>
        </p:txBody>
      </p:sp>
      <p:sp>
        <p:nvSpPr>
          <p:cNvPr id="156676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US" smtClean="0"/>
              <a:t>CFD&amp;S, SJSU</a:t>
            </a:r>
          </a:p>
        </p:txBody>
      </p:sp>
      <p:sp>
        <p:nvSpPr>
          <p:cNvPr id="1566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5B5729A-C2E6-4BD9-9C80-FA07B5477C7F}" type="slidenum">
              <a:rPr lang="en-US"/>
              <a:pPr/>
              <a:t>65</a:t>
            </a:fld>
            <a:endParaRPr lang="en-US"/>
          </a:p>
        </p:txBody>
      </p:sp>
      <p:sp>
        <p:nvSpPr>
          <p:cNvPr id="1566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66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/>
              <a:t>TxACOL Workshop</a:t>
            </a:r>
          </a:p>
        </p:txBody>
      </p:sp>
      <p:sp>
        <p:nvSpPr>
          <p:cNvPr id="157699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/>
          <a:p>
            <a:fld id="{358422C3-C4D6-440D-BFD9-243FAC0B6D85}" type="datetime1">
              <a:rPr lang="en-US"/>
              <a:pPr/>
              <a:t>10/12/2010</a:t>
            </a:fld>
            <a:endParaRPr lang="en-US"/>
          </a:p>
        </p:txBody>
      </p:sp>
      <p:sp>
        <p:nvSpPr>
          <p:cNvPr id="157700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US" smtClean="0"/>
              <a:t>CFD&amp;S, SJSU</a:t>
            </a:r>
          </a:p>
        </p:txBody>
      </p:sp>
      <p:sp>
        <p:nvSpPr>
          <p:cNvPr id="1577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3CC4743-E1A1-46BB-A45C-59D7B1D4DDE4}" type="slidenum">
              <a:rPr lang="en-US"/>
              <a:pPr/>
              <a:t>66</a:t>
            </a:fld>
            <a:endParaRPr lang="en-US"/>
          </a:p>
        </p:txBody>
      </p:sp>
      <p:sp>
        <p:nvSpPr>
          <p:cNvPr id="1577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77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/>
              <a:t>TxACOL Workshop</a:t>
            </a:r>
          </a:p>
        </p:txBody>
      </p:sp>
      <p:sp>
        <p:nvSpPr>
          <p:cNvPr id="158723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/>
          <a:p>
            <a:fld id="{ED28196C-2FD3-4068-BF58-0F4457B30342}" type="datetime1">
              <a:rPr lang="en-US"/>
              <a:pPr/>
              <a:t>10/12/2010</a:t>
            </a:fld>
            <a:endParaRPr lang="en-US"/>
          </a:p>
        </p:txBody>
      </p:sp>
      <p:sp>
        <p:nvSpPr>
          <p:cNvPr id="158724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US" smtClean="0"/>
              <a:t>CFD&amp;S, SJSU</a:t>
            </a:r>
          </a:p>
        </p:txBody>
      </p:sp>
      <p:sp>
        <p:nvSpPr>
          <p:cNvPr id="1587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F9F6E53-5F28-42B4-BFFE-0B5899BD389F}" type="slidenum">
              <a:rPr lang="en-US"/>
              <a:pPr/>
              <a:t>67</a:t>
            </a:fld>
            <a:endParaRPr lang="en-US"/>
          </a:p>
        </p:txBody>
      </p:sp>
      <p:sp>
        <p:nvSpPr>
          <p:cNvPr id="1587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87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/>
              <a:t>TxACOL Workshop</a:t>
            </a:r>
          </a:p>
        </p:txBody>
      </p:sp>
      <p:sp>
        <p:nvSpPr>
          <p:cNvPr id="104451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/>
          <a:p>
            <a:fld id="{B8988F8A-439B-4B34-81C6-114F3C53BD93}" type="datetime1">
              <a:rPr lang="en-US"/>
              <a:pPr/>
              <a:t>10/12/2010</a:t>
            </a:fld>
            <a:endParaRPr lang="en-US"/>
          </a:p>
        </p:txBody>
      </p:sp>
      <p:sp>
        <p:nvSpPr>
          <p:cNvPr id="104452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US" smtClean="0"/>
              <a:t>CFD&amp;S, SJSU</a:t>
            </a:r>
          </a:p>
        </p:txBody>
      </p:sp>
      <p:sp>
        <p:nvSpPr>
          <p:cNvPr id="1044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26CF64F-E355-4E0E-8C31-C1B602DCD1B7}" type="slidenum">
              <a:rPr lang="en-US"/>
              <a:pPr/>
              <a:t>6</a:t>
            </a:fld>
            <a:endParaRPr lang="en-US"/>
          </a:p>
        </p:txBody>
      </p:sp>
      <p:sp>
        <p:nvSpPr>
          <p:cNvPr id="1044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44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b="1" i="1" smtClean="0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/>
              <a:t>TxACOL Workshop</a:t>
            </a:r>
          </a:p>
        </p:txBody>
      </p:sp>
      <p:sp>
        <p:nvSpPr>
          <p:cNvPr id="159747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/>
          <a:p>
            <a:fld id="{C48831FE-B6CD-4440-9A6D-FEF96737DB75}" type="datetime1">
              <a:rPr lang="en-US"/>
              <a:pPr/>
              <a:t>10/12/2010</a:t>
            </a:fld>
            <a:endParaRPr lang="en-US"/>
          </a:p>
        </p:txBody>
      </p:sp>
      <p:sp>
        <p:nvSpPr>
          <p:cNvPr id="159748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US" smtClean="0"/>
              <a:t>CFD&amp;S, SJSU</a:t>
            </a:r>
          </a:p>
        </p:txBody>
      </p:sp>
      <p:sp>
        <p:nvSpPr>
          <p:cNvPr id="1597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4779B3B-E37D-4077-A699-1ACF3423D199}" type="slidenum">
              <a:rPr lang="en-US"/>
              <a:pPr/>
              <a:t>68</a:t>
            </a:fld>
            <a:endParaRPr lang="en-US"/>
          </a:p>
        </p:txBody>
      </p:sp>
      <p:sp>
        <p:nvSpPr>
          <p:cNvPr id="1597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97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/>
              <a:t>TxACOL Workshop</a:t>
            </a:r>
          </a:p>
        </p:txBody>
      </p:sp>
      <p:sp>
        <p:nvSpPr>
          <p:cNvPr id="160771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/>
          <a:p>
            <a:fld id="{7EFBD4DF-4859-49E9-9EB1-96AA3A23F9CD}" type="datetime1">
              <a:rPr lang="en-US"/>
              <a:pPr/>
              <a:t>10/12/2010</a:t>
            </a:fld>
            <a:endParaRPr lang="en-US"/>
          </a:p>
        </p:txBody>
      </p:sp>
      <p:sp>
        <p:nvSpPr>
          <p:cNvPr id="160772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US" smtClean="0"/>
              <a:t>CFD&amp;S, SJSU</a:t>
            </a:r>
          </a:p>
        </p:txBody>
      </p:sp>
      <p:sp>
        <p:nvSpPr>
          <p:cNvPr id="16077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10F669F-3087-4BD2-AA85-BA93822EFE1B}" type="slidenum">
              <a:rPr lang="en-US"/>
              <a:pPr/>
              <a:t>69</a:t>
            </a:fld>
            <a:endParaRPr lang="en-US"/>
          </a:p>
        </p:txBody>
      </p:sp>
      <p:sp>
        <p:nvSpPr>
          <p:cNvPr id="1607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07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/>
              <a:t>TxACOL Workshop</a:t>
            </a:r>
          </a:p>
        </p:txBody>
      </p:sp>
      <p:sp>
        <p:nvSpPr>
          <p:cNvPr id="161795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/>
          <a:p>
            <a:fld id="{DA8263DE-48A1-4301-A0DC-4A4C4D562971}" type="datetime1">
              <a:rPr lang="en-US"/>
              <a:pPr/>
              <a:t>10/12/2010</a:t>
            </a:fld>
            <a:endParaRPr lang="en-US"/>
          </a:p>
        </p:txBody>
      </p:sp>
      <p:sp>
        <p:nvSpPr>
          <p:cNvPr id="161796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US" smtClean="0"/>
              <a:t>CFD&amp;S, SJSU</a:t>
            </a:r>
          </a:p>
        </p:txBody>
      </p:sp>
      <p:sp>
        <p:nvSpPr>
          <p:cNvPr id="1617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7AB22E9-0CFB-4E04-A74A-95D3FE691125}" type="slidenum">
              <a:rPr lang="en-US"/>
              <a:pPr/>
              <a:t>70</a:t>
            </a:fld>
            <a:endParaRPr lang="en-US"/>
          </a:p>
        </p:txBody>
      </p:sp>
      <p:sp>
        <p:nvSpPr>
          <p:cNvPr id="1617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17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/>
              <a:t>TxACOL Workshop</a:t>
            </a:r>
          </a:p>
        </p:txBody>
      </p:sp>
      <p:sp>
        <p:nvSpPr>
          <p:cNvPr id="162819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/>
          <a:p>
            <a:fld id="{9D480AA9-7865-42FB-A211-174D1DB60A92}" type="datetime1">
              <a:rPr lang="en-US"/>
              <a:pPr/>
              <a:t>10/12/2010</a:t>
            </a:fld>
            <a:endParaRPr lang="en-US"/>
          </a:p>
        </p:txBody>
      </p:sp>
      <p:sp>
        <p:nvSpPr>
          <p:cNvPr id="162820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US" smtClean="0"/>
              <a:t>CFD&amp;S, SJSU</a:t>
            </a:r>
          </a:p>
        </p:txBody>
      </p:sp>
      <p:sp>
        <p:nvSpPr>
          <p:cNvPr id="1628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67D01F7-4693-4E3C-85B1-27BE9D653C5F}" type="slidenum">
              <a:rPr lang="en-US"/>
              <a:pPr/>
              <a:t>71</a:t>
            </a:fld>
            <a:endParaRPr lang="en-US"/>
          </a:p>
        </p:txBody>
      </p:sp>
      <p:sp>
        <p:nvSpPr>
          <p:cNvPr id="1628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28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/>
              <a:t>TxACOL Workshop</a:t>
            </a:r>
          </a:p>
        </p:txBody>
      </p:sp>
      <p:sp>
        <p:nvSpPr>
          <p:cNvPr id="163843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/>
          <a:p>
            <a:fld id="{7EEB4CDA-C622-42DC-9FB8-F284B69F7232}" type="datetime1">
              <a:rPr lang="en-US"/>
              <a:pPr/>
              <a:t>10/12/2010</a:t>
            </a:fld>
            <a:endParaRPr lang="en-US"/>
          </a:p>
        </p:txBody>
      </p:sp>
      <p:sp>
        <p:nvSpPr>
          <p:cNvPr id="163844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US" smtClean="0"/>
              <a:t>CFD&amp;S, SJSU</a:t>
            </a:r>
          </a:p>
        </p:txBody>
      </p:sp>
      <p:sp>
        <p:nvSpPr>
          <p:cNvPr id="16384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A9BA414-6657-492F-90EA-82EB3C4C3C99}" type="slidenum">
              <a:rPr lang="en-US"/>
              <a:pPr/>
              <a:t>72</a:t>
            </a:fld>
            <a:endParaRPr lang="en-US"/>
          </a:p>
        </p:txBody>
      </p:sp>
      <p:sp>
        <p:nvSpPr>
          <p:cNvPr id="1638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/>
              <a:t>TxACOL Workshop</a:t>
            </a:r>
          </a:p>
        </p:txBody>
      </p:sp>
      <p:sp>
        <p:nvSpPr>
          <p:cNvPr id="164867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/>
          <a:p>
            <a:fld id="{DE4442E1-59C0-4203-8949-013308A4D47A}" type="datetime1">
              <a:rPr lang="en-US"/>
              <a:pPr/>
              <a:t>10/12/2010</a:t>
            </a:fld>
            <a:endParaRPr lang="en-US"/>
          </a:p>
        </p:txBody>
      </p:sp>
      <p:sp>
        <p:nvSpPr>
          <p:cNvPr id="164868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US" smtClean="0"/>
              <a:t>CFD&amp;S, SJSU</a:t>
            </a:r>
          </a:p>
        </p:txBody>
      </p:sp>
      <p:sp>
        <p:nvSpPr>
          <p:cNvPr id="1648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8D61DF1-C1E1-40C2-8FFD-3498D97D066D}" type="slidenum">
              <a:rPr lang="en-US"/>
              <a:pPr/>
              <a:t>73</a:t>
            </a:fld>
            <a:endParaRPr lang="en-US"/>
          </a:p>
        </p:txBody>
      </p:sp>
      <p:sp>
        <p:nvSpPr>
          <p:cNvPr id="1648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48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/>
              <a:t>TxACOL Workshop</a:t>
            </a:r>
          </a:p>
        </p:txBody>
      </p:sp>
      <p:sp>
        <p:nvSpPr>
          <p:cNvPr id="165891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/>
          <a:p>
            <a:fld id="{F72B0BD7-4ED1-4280-850E-12CAB263A744}" type="datetime1">
              <a:rPr lang="en-US"/>
              <a:pPr/>
              <a:t>10/12/2010</a:t>
            </a:fld>
            <a:endParaRPr lang="en-US"/>
          </a:p>
        </p:txBody>
      </p:sp>
      <p:sp>
        <p:nvSpPr>
          <p:cNvPr id="165892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US" smtClean="0"/>
              <a:t>CFD&amp;S, SJSU</a:t>
            </a:r>
          </a:p>
        </p:txBody>
      </p:sp>
      <p:sp>
        <p:nvSpPr>
          <p:cNvPr id="1658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DDF8D60-9961-4F46-A3A5-CDB5CBF1F3FD}" type="slidenum">
              <a:rPr lang="en-US"/>
              <a:pPr/>
              <a:t>74</a:t>
            </a:fld>
            <a:endParaRPr lang="en-US"/>
          </a:p>
        </p:txBody>
      </p:sp>
      <p:sp>
        <p:nvSpPr>
          <p:cNvPr id="1658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58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/>
              <a:t>TxACOL Workshop</a:t>
            </a:r>
          </a:p>
        </p:txBody>
      </p:sp>
      <p:sp>
        <p:nvSpPr>
          <p:cNvPr id="166915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/>
          <a:p>
            <a:fld id="{6398B1EA-737A-405F-B56B-748271C3C279}" type="datetime1">
              <a:rPr lang="en-US"/>
              <a:pPr/>
              <a:t>10/12/2010</a:t>
            </a:fld>
            <a:endParaRPr lang="en-US"/>
          </a:p>
        </p:txBody>
      </p:sp>
      <p:sp>
        <p:nvSpPr>
          <p:cNvPr id="166916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US" smtClean="0"/>
              <a:t>CFD&amp;S, SJSU</a:t>
            </a:r>
          </a:p>
        </p:txBody>
      </p:sp>
      <p:sp>
        <p:nvSpPr>
          <p:cNvPr id="1669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2D6E17C-EB83-4444-B17E-F867EE828ED0}" type="slidenum">
              <a:rPr lang="en-US"/>
              <a:pPr/>
              <a:t>75</a:t>
            </a:fld>
            <a:endParaRPr lang="en-US"/>
          </a:p>
        </p:txBody>
      </p:sp>
      <p:sp>
        <p:nvSpPr>
          <p:cNvPr id="1669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69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/>
              <a:t>TxACOL Workshop</a:t>
            </a:r>
          </a:p>
        </p:txBody>
      </p:sp>
      <p:sp>
        <p:nvSpPr>
          <p:cNvPr id="167939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/>
          <a:p>
            <a:fld id="{0A961D31-E730-4B28-97ED-8ABD7002B12C}" type="datetime1">
              <a:rPr lang="en-US"/>
              <a:pPr/>
              <a:t>10/12/2010</a:t>
            </a:fld>
            <a:endParaRPr lang="en-US"/>
          </a:p>
        </p:txBody>
      </p:sp>
      <p:sp>
        <p:nvSpPr>
          <p:cNvPr id="167940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US" smtClean="0"/>
              <a:t>CFD&amp;S, SJSU</a:t>
            </a:r>
          </a:p>
        </p:txBody>
      </p:sp>
      <p:sp>
        <p:nvSpPr>
          <p:cNvPr id="1679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0548769-B810-47DF-85ED-283288D45D3A}" type="slidenum">
              <a:rPr lang="en-US"/>
              <a:pPr/>
              <a:t>76</a:t>
            </a:fld>
            <a:endParaRPr lang="en-US"/>
          </a:p>
        </p:txBody>
      </p:sp>
      <p:sp>
        <p:nvSpPr>
          <p:cNvPr id="1679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79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/>
              <a:t>TxACOL Workshop</a:t>
            </a:r>
          </a:p>
        </p:txBody>
      </p:sp>
      <p:sp>
        <p:nvSpPr>
          <p:cNvPr id="168963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/>
          <a:p>
            <a:fld id="{4952292E-0003-49B1-A838-BFC6437E7D8B}" type="datetime1">
              <a:rPr lang="en-US"/>
              <a:pPr/>
              <a:t>10/12/2010</a:t>
            </a:fld>
            <a:endParaRPr lang="en-US"/>
          </a:p>
        </p:txBody>
      </p:sp>
      <p:sp>
        <p:nvSpPr>
          <p:cNvPr id="168964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US" smtClean="0"/>
              <a:t>CFD&amp;S, SJSU</a:t>
            </a:r>
          </a:p>
        </p:txBody>
      </p:sp>
      <p:sp>
        <p:nvSpPr>
          <p:cNvPr id="1689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766BB02-6C31-44DE-BBA8-4EDA25108649}" type="slidenum">
              <a:rPr lang="en-US"/>
              <a:pPr/>
              <a:t>77</a:t>
            </a:fld>
            <a:endParaRPr lang="en-US"/>
          </a:p>
        </p:txBody>
      </p:sp>
      <p:sp>
        <p:nvSpPr>
          <p:cNvPr id="1689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89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/>
              <a:t>TxACOL Workshop</a:t>
            </a:r>
          </a:p>
        </p:txBody>
      </p:sp>
      <p:sp>
        <p:nvSpPr>
          <p:cNvPr id="105475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/>
          <a:p>
            <a:fld id="{7B20817F-1826-4977-85BC-BFCC8E324DDA}" type="datetime1">
              <a:rPr lang="en-US"/>
              <a:pPr/>
              <a:t>10/12/2010</a:t>
            </a:fld>
            <a:endParaRPr lang="en-US"/>
          </a:p>
        </p:txBody>
      </p:sp>
      <p:sp>
        <p:nvSpPr>
          <p:cNvPr id="105476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US" smtClean="0"/>
              <a:t>CFD&amp;S, SJSU</a:t>
            </a:r>
          </a:p>
        </p:txBody>
      </p:sp>
      <p:sp>
        <p:nvSpPr>
          <p:cNvPr id="1054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0CEB818-34AC-400A-B78E-4A35261F73FD}" type="slidenum">
              <a:rPr lang="en-US"/>
              <a:pPr/>
              <a:t>7</a:t>
            </a:fld>
            <a:endParaRPr lang="en-US"/>
          </a:p>
        </p:txBody>
      </p:sp>
      <p:sp>
        <p:nvSpPr>
          <p:cNvPr id="1054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54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b="1" i="1" smtClean="0"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/>
              <a:t>TxACOL Workshop</a:t>
            </a:r>
          </a:p>
        </p:txBody>
      </p:sp>
      <p:sp>
        <p:nvSpPr>
          <p:cNvPr id="169987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/>
          <a:p>
            <a:fld id="{801840CC-7995-4E3A-BDDA-E5B453AB568F}" type="datetime1">
              <a:rPr lang="en-US"/>
              <a:pPr/>
              <a:t>10/12/2010</a:t>
            </a:fld>
            <a:endParaRPr lang="en-US"/>
          </a:p>
        </p:txBody>
      </p:sp>
      <p:sp>
        <p:nvSpPr>
          <p:cNvPr id="169988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US" smtClean="0"/>
              <a:t>CFD&amp;S, SJSU</a:t>
            </a:r>
          </a:p>
        </p:txBody>
      </p:sp>
      <p:sp>
        <p:nvSpPr>
          <p:cNvPr id="1699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CDD3780-F328-4965-9B5C-74825F4A086B}" type="slidenum">
              <a:rPr lang="en-US"/>
              <a:pPr/>
              <a:t>78</a:t>
            </a:fld>
            <a:endParaRPr lang="en-US"/>
          </a:p>
        </p:txBody>
      </p:sp>
      <p:sp>
        <p:nvSpPr>
          <p:cNvPr id="1699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99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/>
              <a:t>TxACOL Workshop</a:t>
            </a:r>
          </a:p>
        </p:txBody>
      </p:sp>
      <p:sp>
        <p:nvSpPr>
          <p:cNvPr id="171011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/>
          <a:p>
            <a:fld id="{0825D106-1D75-457B-A5D9-B4ECC98DB335}" type="datetime1">
              <a:rPr lang="en-US"/>
              <a:pPr/>
              <a:t>10/12/2010</a:t>
            </a:fld>
            <a:endParaRPr lang="en-US"/>
          </a:p>
        </p:txBody>
      </p:sp>
      <p:sp>
        <p:nvSpPr>
          <p:cNvPr id="171012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US" smtClean="0"/>
              <a:t>CFD&amp;S, SJSU</a:t>
            </a:r>
          </a:p>
        </p:txBody>
      </p:sp>
      <p:sp>
        <p:nvSpPr>
          <p:cNvPr id="17101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645542C-92A6-4168-A48C-8304ED4509AD}" type="slidenum">
              <a:rPr lang="en-US"/>
              <a:pPr/>
              <a:t>79</a:t>
            </a:fld>
            <a:endParaRPr lang="en-US"/>
          </a:p>
        </p:txBody>
      </p:sp>
      <p:sp>
        <p:nvSpPr>
          <p:cNvPr id="1710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10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/>
              <a:t>TxACOL Workshop</a:t>
            </a:r>
          </a:p>
        </p:txBody>
      </p:sp>
      <p:sp>
        <p:nvSpPr>
          <p:cNvPr id="172035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/>
          <a:p>
            <a:fld id="{8BF15B49-9381-45D1-8049-49B3DCBBFCEB}" type="datetime1">
              <a:rPr lang="en-US"/>
              <a:pPr/>
              <a:t>10/12/2010</a:t>
            </a:fld>
            <a:endParaRPr lang="en-US"/>
          </a:p>
        </p:txBody>
      </p:sp>
      <p:sp>
        <p:nvSpPr>
          <p:cNvPr id="172036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US" smtClean="0"/>
              <a:t>CFD&amp;S, SJSU</a:t>
            </a:r>
          </a:p>
        </p:txBody>
      </p:sp>
      <p:sp>
        <p:nvSpPr>
          <p:cNvPr id="1720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2A16936-71EE-4CE4-B3BF-3AF28A9A5F24}" type="slidenum">
              <a:rPr lang="en-US"/>
              <a:pPr/>
              <a:t>80</a:t>
            </a:fld>
            <a:endParaRPr lang="en-US"/>
          </a:p>
        </p:txBody>
      </p:sp>
      <p:sp>
        <p:nvSpPr>
          <p:cNvPr id="1720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20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/>
              <a:t>TxACOL Workshop</a:t>
            </a:r>
          </a:p>
        </p:txBody>
      </p:sp>
      <p:sp>
        <p:nvSpPr>
          <p:cNvPr id="173059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/>
          <a:p>
            <a:fld id="{27A94576-595C-44F4-AF2A-274CA49D26F9}" type="datetime1">
              <a:rPr lang="en-US"/>
              <a:pPr/>
              <a:t>10/12/2010</a:t>
            </a:fld>
            <a:endParaRPr lang="en-US"/>
          </a:p>
        </p:txBody>
      </p:sp>
      <p:sp>
        <p:nvSpPr>
          <p:cNvPr id="173060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US" smtClean="0"/>
              <a:t>CFD&amp;S, SJSU</a:t>
            </a:r>
          </a:p>
        </p:txBody>
      </p:sp>
      <p:sp>
        <p:nvSpPr>
          <p:cNvPr id="1730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C933FC2-F91E-49EC-BD5E-8E9630E0109C}" type="slidenum">
              <a:rPr lang="en-US"/>
              <a:pPr/>
              <a:t>81</a:t>
            </a:fld>
            <a:endParaRPr lang="en-US"/>
          </a:p>
        </p:txBody>
      </p:sp>
      <p:sp>
        <p:nvSpPr>
          <p:cNvPr id="1730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30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/>
              <a:t>TxACOL Workshop</a:t>
            </a:r>
          </a:p>
        </p:txBody>
      </p:sp>
      <p:sp>
        <p:nvSpPr>
          <p:cNvPr id="174083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/>
          <a:p>
            <a:fld id="{65D7CEE3-D3B7-400E-AB20-E56B7C3BCF63}" type="datetime1">
              <a:rPr lang="en-US"/>
              <a:pPr/>
              <a:t>10/12/2010</a:t>
            </a:fld>
            <a:endParaRPr lang="en-US"/>
          </a:p>
        </p:txBody>
      </p:sp>
      <p:sp>
        <p:nvSpPr>
          <p:cNvPr id="174084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US" smtClean="0"/>
              <a:t>CFD&amp;S, SJSU</a:t>
            </a:r>
          </a:p>
        </p:txBody>
      </p:sp>
      <p:sp>
        <p:nvSpPr>
          <p:cNvPr id="1740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D3A5248-CA38-4A93-A37F-0CF8A8F161A6}" type="slidenum">
              <a:rPr lang="en-US"/>
              <a:pPr/>
              <a:t>82</a:t>
            </a:fld>
            <a:endParaRPr lang="en-US"/>
          </a:p>
        </p:txBody>
      </p:sp>
      <p:sp>
        <p:nvSpPr>
          <p:cNvPr id="1740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0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/>
              <a:t>TxACOL Workshop</a:t>
            </a:r>
          </a:p>
        </p:txBody>
      </p:sp>
      <p:sp>
        <p:nvSpPr>
          <p:cNvPr id="175107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/>
          <a:p>
            <a:fld id="{384C357C-DD0A-49E5-9CDE-9CEA6D068A1F}" type="datetime1">
              <a:rPr lang="en-US"/>
              <a:pPr/>
              <a:t>10/12/2010</a:t>
            </a:fld>
            <a:endParaRPr lang="en-US"/>
          </a:p>
        </p:txBody>
      </p:sp>
      <p:sp>
        <p:nvSpPr>
          <p:cNvPr id="175108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US" smtClean="0"/>
              <a:t>CFD&amp;S, SJSU</a:t>
            </a:r>
          </a:p>
        </p:txBody>
      </p:sp>
      <p:sp>
        <p:nvSpPr>
          <p:cNvPr id="1751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15ABEBC-2610-4AF7-B419-9CBAB1C2C668}" type="slidenum">
              <a:rPr lang="en-US"/>
              <a:pPr/>
              <a:t>83</a:t>
            </a:fld>
            <a:endParaRPr lang="en-US"/>
          </a:p>
        </p:txBody>
      </p:sp>
      <p:sp>
        <p:nvSpPr>
          <p:cNvPr id="1751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51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/>
              <a:t>TxACOL Workshop</a:t>
            </a:r>
          </a:p>
        </p:txBody>
      </p:sp>
      <p:sp>
        <p:nvSpPr>
          <p:cNvPr id="106499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/>
          <a:p>
            <a:fld id="{EC0BF61C-13EA-4B00-B8D7-D74BFE4DC7BA}" type="datetime1">
              <a:rPr lang="en-US"/>
              <a:pPr/>
              <a:t>10/12/2010</a:t>
            </a:fld>
            <a:endParaRPr lang="en-US"/>
          </a:p>
        </p:txBody>
      </p:sp>
      <p:sp>
        <p:nvSpPr>
          <p:cNvPr id="106500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US" smtClean="0"/>
              <a:t>CFD&amp;S, SJSU</a:t>
            </a:r>
          </a:p>
        </p:txBody>
      </p:sp>
      <p:sp>
        <p:nvSpPr>
          <p:cNvPr id="1065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3D86AC6-0AB9-417F-A06C-119F94F32E24}" type="slidenum">
              <a:rPr lang="en-US"/>
              <a:pPr/>
              <a:t>8</a:t>
            </a:fld>
            <a:endParaRPr lang="en-US"/>
          </a:p>
        </p:txBody>
      </p:sp>
      <p:sp>
        <p:nvSpPr>
          <p:cNvPr id="1065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65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b="1" i="1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/>
              <a:t>TxACOL Workshop</a:t>
            </a:r>
          </a:p>
        </p:txBody>
      </p:sp>
      <p:sp>
        <p:nvSpPr>
          <p:cNvPr id="107523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/>
          <a:p>
            <a:fld id="{0F0A63A5-5945-46FA-98CE-7F0B841FBB4C}" type="datetime1">
              <a:rPr lang="en-US"/>
              <a:pPr/>
              <a:t>10/12/2010</a:t>
            </a:fld>
            <a:endParaRPr lang="en-US"/>
          </a:p>
        </p:txBody>
      </p:sp>
      <p:sp>
        <p:nvSpPr>
          <p:cNvPr id="107524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US" smtClean="0"/>
              <a:t>CFD&amp;S, SJSU</a:t>
            </a:r>
          </a:p>
        </p:txBody>
      </p:sp>
      <p:sp>
        <p:nvSpPr>
          <p:cNvPr id="1075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0E0686D-3504-4492-9E35-B91959C36140}" type="slidenum">
              <a:rPr lang="en-US"/>
              <a:pPr/>
              <a:t>9</a:t>
            </a:fld>
            <a:endParaRPr lang="en-US"/>
          </a:p>
        </p:txBody>
      </p:sp>
      <p:sp>
        <p:nvSpPr>
          <p:cNvPr id="1075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75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b="1" i="1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 userDrawn="1"/>
        </p:nvSpPr>
        <p:spPr bwMode="auto">
          <a:xfrm>
            <a:off x="0" y="0"/>
            <a:ext cx="9144000" cy="990600"/>
          </a:xfrm>
          <a:prstGeom prst="rect">
            <a:avLst/>
          </a:prstGeom>
          <a:solidFill>
            <a:srgbClr val="B68656"/>
          </a:solidFill>
          <a:ln w="317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pic>
        <p:nvPicPr>
          <p:cNvPr id="5" name="Picture 10" descr="TTI.bmp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2895600" y="0"/>
            <a:ext cx="352425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838200" y="2590801"/>
            <a:ext cx="7772400" cy="147002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4876800"/>
            <a:ext cx="6400800" cy="7620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>
              <a:defRPr/>
            </a:pPr>
            <a:fld id="{07A595C4-93B8-4501-B469-683C261FADF7}" type="datetime1">
              <a:rPr lang="en-US"/>
              <a:pPr>
                <a:defRPr/>
              </a:pPr>
              <a:t>10/12/2010</a:t>
            </a:fld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r>
              <a:rPr lang="en-US"/>
              <a:t>Spartan Web Wizard Workshop</a:t>
            </a: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 sz="1800"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D19810BB-F22E-4D1A-8C86-EEDAEB3169F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Slide</a:t>
            </a:r>
            <a:fld id="{137725B0-3B95-4BAB-8C67-1E81AD6C99C3}" type="slidenum">
              <a:rPr lang="en-US" sz="1800"/>
              <a:pPr>
                <a:defRPr/>
              </a:pPr>
              <a:t>‹#›</a:t>
            </a:fld>
            <a:endParaRPr lang="en-US" sz="180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91301" y="152401"/>
            <a:ext cx="1790700" cy="57451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19201" y="152401"/>
            <a:ext cx="5219700" cy="57451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Slide</a:t>
            </a:r>
            <a:fld id="{AE6F065A-597D-4129-9309-4CE9920840D8}" type="slidenum">
              <a:rPr lang="en-US" sz="1800"/>
              <a:pPr>
                <a:defRPr/>
              </a:pPr>
              <a:t>‹#›</a:t>
            </a:fld>
            <a:endParaRPr lang="en-US" sz="180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Slide</a:t>
            </a:r>
            <a:fld id="{EBB2A6B6-952D-4F1C-9021-115DF2E44BA6}" type="slidenum">
              <a:rPr lang="en-US" sz="1800"/>
              <a:pPr>
                <a:defRPr/>
              </a:pPr>
              <a:t>‹#›</a:t>
            </a:fld>
            <a:endParaRPr lang="en-US" sz="180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Slide</a:t>
            </a:r>
            <a:fld id="{0415AC2F-02DC-48E1-9D6A-2483AC158372}" type="slidenum">
              <a:rPr lang="en-US" sz="1800"/>
              <a:pPr>
                <a:defRPr/>
              </a:pPr>
              <a:t>‹#›</a:t>
            </a:fld>
            <a:endParaRPr lang="en-US" sz="180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19200" y="1371601"/>
            <a:ext cx="35052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76800" y="1371601"/>
            <a:ext cx="35052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Slide</a:t>
            </a:r>
            <a:fld id="{D9B10F4E-3BE0-47FC-BEDE-4029C3565AFD}" type="slidenum">
              <a:rPr lang="en-US" sz="1800"/>
              <a:pPr>
                <a:defRPr/>
              </a:pPr>
              <a:t>‹#›</a:t>
            </a:fld>
            <a:endParaRPr lang="en-US" sz="180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Slide</a:t>
            </a:r>
            <a:fld id="{1B489A41-24C5-47D3-9EA7-8B9CBF396D6E}" type="slidenum">
              <a:rPr lang="en-US" sz="1800"/>
              <a:pPr>
                <a:defRPr/>
              </a:pPr>
              <a:t>‹#›</a:t>
            </a:fld>
            <a:endParaRPr lang="en-US" sz="180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Slide</a:t>
            </a:r>
            <a:fld id="{FB67A143-F4AD-4AA3-AFC3-680FC8393F52}" type="slidenum">
              <a:rPr lang="en-US" sz="1800"/>
              <a:pPr>
                <a:defRPr/>
              </a:pPr>
              <a:t>‹#›</a:t>
            </a:fld>
            <a:endParaRPr lang="en-US" sz="180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Slide</a:t>
            </a:r>
            <a:fld id="{3711D9E4-7E4C-443F-A920-E03A197CDAC4}" type="slidenum">
              <a:rPr lang="en-US" sz="1800"/>
              <a:pPr>
                <a:defRPr/>
              </a:pPr>
              <a:t>‹#›</a:t>
            </a:fld>
            <a:endParaRPr lang="en-US" sz="180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Slide</a:t>
            </a:r>
            <a:fld id="{EEBCD7B6-6CFA-4F90-A462-639E68E7D2FB}" type="slidenum">
              <a:rPr lang="en-US" sz="1800"/>
              <a:pPr>
                <a:defRPr/>
              </a:pPr>
              <a:t>‹#›</a:t>
            </a:fld>
            <a:endParaRPr lang="en-US" sz="180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Slide</a:t>
            </a:r>
            <a:fld id="{E97B2B60-6608-4F9C-9A81-27738C26AF1E}" type="slidenum">
              <a:rPr lang="en-US" sz="1800"/>
              <a:pPr>
                <a:defRPr/>
              </a:pPr>
              <a:t>‹#›</a:t>
            </a:fld>
            <a:endParaRPr lang="en-US" sz="180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0B9A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2" name="Rectangle 8"/>
          <p:cNvSpPr>
            <a:spLocks noChangeArrowheads="1"/>
          </p:cNvSpPr>
          <p:nvPr/>
        </p:nvSpPr>
        <p:spPr bwMode="auto">
          <a:xfrm>
            <a:off x="-111125" y="0"/>
            <a:ext cx="949325" cy="6956425"/>
          </a:xfrm>
          <a:prstGeom prst="rect">
            <a:avLst/>
          </a:prstGeom>
          <a:solidFill>
            <a:srgbClr val="B68656"/>
          </a:solidFill>
          <a:ln w="762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 sz="1400"/>
          </a:p>
        </p:txBody>
      </p:sp>
      <p:sp>
        <p:nvSpPr>
          <p:cNvPr id="3075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219200" y="152400"/>
            <a:ext cx="716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07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19200" y="1371600"/>
            <a:ext cx="716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-228600" y="1066800"/>
            <a:ext cx="1066800" cy="55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solidFill>
                  <a:schemeClr val="bg1"/>
                </a:solidFill>
                <a:latin typeface="Arial Black" pitchFamily="34" charset="0"/>
              </a:defRPr>
            </a:lvl1pPr>
          </a:lstStyle>
          <a:p>
            <a:pPr>
              <a:defRPr/>
            </a:pPr>
            <a:r>
              <a:rPr lang="en-US"/>
              <a:t>Slide</a:t>
            </a:r>
            <a:fld id="{EB0A0F6A-FAE0-4DD7-BAF5-E1788330C2B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0" y="4572001"/>
            <a:ext cx="762000" cy="707886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>
                <a:rot lat="627550" lon="871589" rev="471193"/>
              </a:camera>
              <a:lightRig rig="sunrise" dir="t"/>
            </a:scene3d>
            <a:sp3d z="304800" extrusionH="12700" contourW="6350" prstMaterial="matte">
              <a:bevelT w="25400"/>
              <a:bevelB w="25400"/>
              <a:extrusionClr>
                <a:schemeClr val="bg1"/>
              </a:extrusionClr>
              <a:contourClr>
                <a:schemeClr val="bg1"/>
              </a:contourClr>
            </a:sp3d>
          </a:bodyPr>
          <a:lstStyle/>
          <a:p>
            <a:pPr algn="ctr">
              <a:defRPr/>
            </a:pPr>
            <a:endParaRPr lang="en-US" sz="1000" i="1" dirty="0">
              <a:noFill/>
              <a:effectLst>
                <a:outerShdw blurRad="901700" dist="1511300" dir="16980000" sx="58000" sy="58000" algn="ctr" rotWithShape="0">
                  <a:srgbClr val="000000">
                    <a:alpha val="73000"/>
                  </a:srgbClr>
                </a:outerShdw>
              </a:effectLst>
            </a:endParaRPr>
          </a:p>
          <a:p>
            <a:pPr algn="ctr">
              <a:defRPr/>
            </a:pPr>
            <a:r>
              <a:rPr lang="en-US" sz="1000" i="1" dirty="0">
                <a:noFill/>
                <a:effectLst>
                  <a:outerShdw blurRad="901700" dist="1511300" dir="16980000" sx="58000" sy="58000" algn="ctr" rotWithShape="0">
                    <a:srgbClr val="000000">
                      <a:alpha val="73000"/>
                    </a:srgbClr>
                  </a:outerShdw>
                </a:effectLst>
              </a:rPr>
              <a:t>TxACOL</a:t>
            </a:r>
          </a:p>
          <a:p>
            <a:pPr algn="ctr">
              <a:defRPr/>
            </a:pPr>
            <a:endParaRPr lang="en-US" sz="1000" i="1" dirty="0">
              <a:noFill/>
              <a:effectLst>
                <a:outerShdw blurRad="901700" dist="1511300" dir="16980000" sx="58000" sy="58000" algn="ctr" rotWithShape="0">
                  <a:srgbClr val="000000">
                    <a:alpha val="73000"/>
                  </a:srgbClr>
                </a:outerShdw>
              </a:effectLst>
            </a:endParaRPr>
          </a:p>
          <a:p>
            <a:pPr algn="ctr">
              <a:defRPr/>
            </a:pPr>
            <a:r>
              <a:rPr lang="en-US" sz="1000" i="1" dirty="0">
                <a:noFill/>
                <a:effectLst>
                  <a:outerShdw blurRad="901700" dist="1511300" dir="16980000" sx="58000" sy="58000" algn="ctr" rotWithShape="0">
                    <a:srgbClr val="000000">
                      <a:alpha val="73000"/>
                    </a:srgbClr>
                  </a:outerShdw>
                </a:effectLst>
              </a:rPr>
              <a:t>Workshop</a:t>
            </a:r>
          </a:p>
        </p:txBody>
      </p:sp>
      <p:pic>
        <p:nvPicPr>
          <p:cNvPr id="3079" name="Picture 8" descr="TTI.bmp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0" y="152400"/>
            <a:ext cx="914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265" r:id="rId1"/>
    <p:sldLayoutId id="2147484266" r:id="rId2"/>
    <p:sldLayoutId id="2147484267" r:id="rId3"/>
    <p:sldLayoutId id="2147484268" r:id="rId4"/>
    <p:sldLayoutId id="2147484269" r:id="rId5"/>
    <p:sldLayoutId id="2147484270" r:id="rId6"/>
    <p:sldLayoutId id="2147484271" r:id="rId7"/>
    <p:sldLayoutId id="2147484272" r:id="rId8"/>
    <p:sldLayoutId id="2147484273" r:id="rId9"/>
    <p:sldLayoutId id="2147484274" r:id="rId10"/>
    <p:sldLayoutId id="2147484275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 Narrow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 Narrow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 Narrow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 Narrow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 Narrow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 Narrow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 Narrow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 Narrow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emf"/><Relationship Id="rId4" Type="http://schemas.openxmlformats.org/officeDocument/2006/relationships/image" Target="../media/image16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Office_Excel_97-2003_Worksheet1.xls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jpe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0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8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2.jpeg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hyperlink" Target="mailto:S-hu@ttimail.tamu.edu" TargetMode="External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Relationship Id="rId5" Type="http://schemas.openxmlformats.org/officeDocument/2006/relationships/hyperlink" Target="mailto:T-scullion@tamu.edu" TargetMode="External"/><Relationship Id="rId4" Type="http://schemas.openxmlformats.org/officeDocument/2006/relationships/hyperlink" Target="mailto:F-zhou@ttimail.tamu.edu" TargetMode="Externa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6"/>
          <p:cNvSpPr>
            <a:spLocks noChangeArrowheads="1"/>
          </p:cNvSpPr>
          <p:nvPr/>
        </p:nvSpPr>
        <p:spPr bwMode="auto">
          <a:xfrm>
            <a:off x="3124200" y="5791200"/>
            <a:ext cx="1676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 sz="1400" b="1"/>
          </a:p>
        </p:txBody>
      </p:sp>
      <p:sp>
        <p:nvSpPr>
          <p:cNvPr id="15363" name="Rectangle 7"/>
          <p:cNvSpPr>
            <a:spLocks noGrp="1" noChangeArrowheads="1"/>
          </p:cNvSpPr>
          <p:nvPr>
            <p:ph type="ctrTitle"/>
          </p:nvPr>
        </p:nvSpPr>
        <p:spPr>
          <a:xfrm>
            <a:off x="762000" y="1730375"/>
            <a:ext cx="7772400" cy="1470025"/>
          </a:xfrm>
        </p:spPr>
        <p:txBody>
          <a:bodyPr/>
          <a:lstStyle/>
          <a:p>
            <a:pPr eaLnBrk="1" hangingPunct="1"/>
            <a:r>
              <a:rPr lang="en-US" dirty="0" err="1" smtClean="0"/>
              <a:t>TxACOL</a:t>
            </a:r>
            <a:r>
              <a:rPr lang="en-US" dirty="0" smtClean="0"/>
              <a:t> Workshop</a:t>
            </a:r>
            <a:br>
              <a:rPr lang="en-US" dirty="0" smtClean="0"/>
            </a:br>
            <a:r>
              <a:rPr lang="en-US" sz="3000" dirty="0" smtClean="0">
                <a:solidFill>
                  <a:schemeClr val="bg2"/>
                </a:solidFill>
              </a:rPr>
              <a:t>Texas Asphalt Concrete Overlay </a:t>
            </a:r>
            <a:br>
              <a:rPr lang="en-US" sz="3000" dirty="0" smtClean="0">
                <a:solidFill>
                  <a:schemeClr val="bg2"/>
                </a:solidFill>
              </a:rPr>
            </a:br>
            <a:r>
              <a:rPr lang="en-US" sz="3000" dirty="0" smtClean="0">
                <a:solidFill>
                  <a:schemeClr val="bg2"/>
                </a:solidFill>
              </a:rPr>
              <a:t>Design and Analysis System</a:t>
            </a:r>
            <a:br>
              <a:rPr lang="en-US" sz="3000" dirty="0" smtClean="0">
                <a:solidFill>
                  <a:schemeClr val="bg2"/>
                </a:solidFill>
              </a:rPr>
            </a:br>
            <a:r>
              <a:rPr lang="en-US" sz="3000" dirty="0" smtClean="0">
                <a:solidFill>
                  <a:schemeClr val="bg2"/>
                </a:solidFill>
              </a:rPr>
              <a:t/>
            </a:r>
            <a:br>
              <a:rPr lang="en-US" sz="3000" dirty="0" smtClean="0">
                <a:solidFill>
                  <a:schemeClr val="bg2"/>
                </a:solidFill>
              </a:rPr>
            </a:br>
            <a:r>
              <a:rPr lang="en-US" sz="4000" dirty="0" smtClean="0">
                <a:solidFill>
                  <a:schemeClr val="tx1"/>
                </a:solidFill>
              </a:rPr>
              <a:t>5-5123-03-</a:t>
            </a:r>
            <a:r>
              <a:rPr lang="en-US" sz="4000" dirty="0" err="1" smtClean="0">
                <a:solidFill>
                  <a:schemeClr val="tx1"/>
                </a:solidFill>
              </a:rPr>
              <a:t>P1</a:t>
            </a:r>
            <a:endParaRPr lang="en-US" sz="4000" dirty="0" smtClean="0">
              <a:solidFill>
                <a:schemeClr val="tx1"/>
              </a:solidFill>
            </a:endParaRPr>
          </a:p>
        </p:txBody>
      </p:sp>
      <p:sp>
        <p:nvSpPr>
          <p:cNvPr id="15364" name="Rectangle 8"/>
          <p:cNvSpPr>
            <a:spLocks noGrp="1" noChangeArrowheads="1"/>
          </p:cNvSpPr>
          <p:nvPr>
            <p:ph type="subTitle" idx="1"/>
          </p:nvPr>
        </p:nvSpPr>
        <p:spPr>
          <a:xfrm>
            <a:off x="762000" y="4267200"/>
            <a:ext cx="7924800" cy="1981200"/>
          </a:xfrm>
        </p:spPr>
        <p:txBody>
          <a:bodyPr/>
          <a:lstStyle/>
          <a:p>
            <a:r>
              <a:rPr lang="en-US" sz="2000" b="1" smtClean="0"/>
              <a:t>Project Director: Dr. Dar-Hao Chen </a:t>
            </a:r>
            <a:endParaRPr lang="en-US" sz="2000" smtClean="0"/>
          </a:p>
          <a:p>
            <a:pPr>
              <a:spcBef>
                <a:spcPct val="0"/>
              </a:spcBef>
            </a:pPr>
            <a:endParaRPr lang="en-US" sz="2000" b="1" smtClean="0"/>
          </a:p>
          <a:p>
            <a:pPr>
              <a:spcBef>
                <a:spcPct val="0"/>
              </a:spcBef>
            </a:pPr>
            <a:r>
              <a:rPr lang="en-US" sz="2000" b="1" smtClean="0"/>
              <a:t>TTI Research Team: </a:t>
            </a:r>
          </a:p>
          <a:p>
            <a:r>
              <a:rPr lang="en-US" sz="2000" b="1" smtClean="0"/>
              <a:t>Sheng Hu, Fujie Zhou, and Tom Scullion</a:t>
            </a:r>
          </a:p>
          <a:p>
            <a:pPr>
              <a:spcBef>
                <a:spcPct val="0"/>
              </a:spcBef>
            </a:pPr>
            <a:endParaRPr lang="en-US" sz="2000" b="1" smtClean="0"/>
          </a:p>
          <a:p>
            <a:pPr>
              <a:spcBef>
                <a:spcPct val="0"/>
              </a:spcBef>
            </a:pPr>
            <a:endParaRPr lang="en-US" sz="2000" b="1" smtClean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1219200" y="1219200"/>
            <a:ext cx="7696200" cy="5257800"/>
          </a:xfrm>
        </p:spPr>
        <p:txBody>
          <a:bodyPr/>
          <a:lstStyle/>
          <a:p>
            <a:pPr eaLnBrk="1" hangingPunct="1"/>
            <a:r>
              <a:rPr lang="en-US" sz="2800" smtClean="0"/>
              <a:t>Double click “Setup.exe” file</a:t>
            </a:r>
          </a:p>
          <a:p>
            <a:pPr eaLnBrk="1" hangingPunct="1"/>
            <a:r>
              <a:rPr lang="en-US" sz="2800" smtClean="0"/>
              <a:t>If this is the first installation, the following screens will appear:</a:t>
            </a:r>
          </a:p>
          <a:p>
            <a:pPr eaLnBrk="1" hangingPunct="1"/>
            <a:endParaRPr lang="en-US" sz="2800" smtClean="0"/>
          </a:p>
          <a:p>
            <a:pPr eaLnBrk="1" hangingPunct="1"/>
            <a:endParaRPr lang="en-US" sz="2800" smtClean="0"/>
          </a:p>
          <a:p>
            <a:pPr eaLnBrk="1" hangingPunct="1"/>
            <a:endParaRPr lang="en-US" sz="2800" smtClean="0"/>
          </a:p>
          <a:p>
            <a:pPr eaLnBrk="1" hangingPunct="1"/>
            <a:endParaRPr lang="en-US" sz="2800" smtClean="0"/>
          </a:p>
          <a:p>
            <a:pPr eaLnBrk="1" hangingPunct="1"/>
            <a:endParaRPr lang="en-US" sz="2800" smtClean="0"/>
          </a:p>
          <a:p>
            <a:pPr eaLnBrk="1" hangingPunct="1"/>
            <a:endParaRPr lang="en-US" sz="2800" smtClean="0"/>
          </a:p>
          <a:p>
            <a:pPr eaLnBrk="1" hangingPunct="1">
              <a:buFontTx/>
              <a:buNone/>
            </a:pPr>
            <a:endParaRPr lang="en-US" sz="2800" smtClean="0"/>
          </a:p>
          <a:p>
            <a:pPr eaLnBrk="1" hangingPunct="1">
              <a:buFontTx/>
              <a:buNone/>
            </a:pPr>
            <a:endParaRPr lang="en-US" sz="2800" smtClean="0"/>
          </a:p>
          <a:p>
            <a:pPr eaLnBrk="1" hangingPunct="1">
              <a:buFontTx/>
              <a:buNone/>
            </a:pPr>
            <a:endParaRPr lang="en-US" sz="2800" smtClean="0"/>
          </a:p>
          <a:p>
            <a:pPr eaLnBrk="1" hangingPunct="1">
              <a:buFontTx/>
              <a:buNone/>
            </a:pPr>
            <a:endParaRPr lang="en-US" sz="2800" smtClean="0"/>
          </a:p>
        </p:txBody>
      </p:sp>
      <p:sp>
        <p:nvSpPr>
          <p:cNvPr id="24579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r>
              <a:rPr lang="en-US"/>
              <a:t>Slide</a:t>
            </a:r>
            <a:fld id="{1C92940A-9D20-4B7F-830B-9756D1531AFD}" type="slidenum">
              <a:rPr lang="en-US" sz="1800"/>
              <a:pPr/>
              <a:t>10</a:t>
            </a:fld>
            <a:endParaRPr lang="en-US" sz="1800"/>
          </a:p>
        </p:txBody>
      </p:sp>
      <p:sp>
        <p:nvSpPr>
          <p:cNvPr id="2458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How to Install</a:t>
            </a:r>
          </a:p>
        </p:txBody>
      </p:sp>
      <p:pic>
        <p:nvPicPr>
          <p:cNvPr id="24581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95400" y="2743200"/>
            <a:ext cx="3505200" cy="288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2" name="Picture 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29200" y="2743200"/>
            <a:ext cx="3659188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ounded Rectangular Callout 9"/>
          <p:cNvSpPr/>
          <p:nvPr/>
        </p:nvSpPr>
        <p:spPr>
          <a:xfrm>
            <a:off x="4648200" y="5867400"/>
            <a:ext cx="3276600" cy="762000"/>
          </a:xfrm>
          <a:prstGeom prst="wedgeRoundRectCallout">
            <a:avLst>
              <a:gd name="adj1" fmla="val 46006"/>
              <a:gd name="adj2" fmla="val -272572"/>
              <a:gd name="adj3" fmla="val 16667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dirty="0">
                <a:solidFill>
                  <a:schemeClr val="tx1"/>
                </a:solidFill>
              </a:rPr>
              <a:t>Choose your favorite installation folder here </a:t>
            </a: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How to Uninstall</a:t>
            </a:r>
          </a:p>
        </p:txBody>
      </p:sp>
      <p:sp>
        <p:nvSpPr>
          <p:cNvPr id="25603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r>
              <a:rPr lang="en-US"/>
              <a:t>Slide</a:t>
            </a:r>
            <a:fld id="{6FFA0D38-5658-4CD2-AF3B-9D7FA2AC7D22}" type="slidenum">
              <a:rPr lang="en-US" sz="1800"/>
              <a:pPr/>
              <a:t>11</a:t>
            </a:fld>
            <a:endParaRPr lang="en-US" sz="1800"/>
          </a:p>
        </p:txBody>
      </p:sp>
      <p:pic>
        <p:nvPicPr>
          <p:cNvPr id="25604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71600" y="1371600"/>
            <a:ext cx="424180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5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0" y="2819400"/>
            <a:ext cx="5791200" cy="3916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6" name="Oval 9"/>
          <p:cNvSpPr>
            <a:spLocks noChangeArrowheads="1"/>
          </p:cNvSpPr>
          <p:nvPr/>
        </p:nvSpPr>
        <p:spPr bwMode="auto">
          <a:xfrm>
            <a:off x="3733800" y="2057400"/>
            <a:ext cx="609600" cy="685800"/>
          </a:xfrm>
          <a:prstGeom prst="ellipse">
            <a:avLst/>
          </a:prstGeom>
          <a:noFill/>
          <a:ln w="317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607" name="Oval 9"/>
          <p:cNvSpPr>
            <a:spLocks noChangeArrowheads="1"/>
          </p:cNvSpPr>
          <p:nvPr/>
        </p:nvSpPr>
        <p:spPr bwMode="auto">
          <a:xfrm>
            <a:off x="7924800" y="5029200"/>
            <a:ext cx="609600" cy="685800"/>
          </a:xfrm>
          <a:prstGeom prst="ellipse">
            <a:avLst/>
          </a:prstGeom>
          <a:noFill/>
          <a:ln w="317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4267200" y="2209800"/>
            <a:ext cx="2057400" cy="60960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r>
              <a:rPr lang="en-US"/>
              <a:t>Slide</a:t>
            </a:r>
            <a:fld id="{CBD6DBA8-D285-40FD-836D-2C6497B8DD70}" type="slidenum">
              <a:rPr lang="en-US" sz="1800"/>
              <a:pPr/>
              <a:t>12</a:t>
            </a:fld>
            <a:endParaRPr lang="en-US" sz="1800"/>
          </a:p>
        </p:txBody>
      </p:sp>
      <p:sp>
        <p:nvSpPr>
          <p:cNvPr id="26627" name="Rectangle 10"/>
          <p:cNvSpPr>
            <a:spLocks noGrp="1" noChangeArrowheads="1"/>
          </p:cNvSpPr>
          <p:nvPr>
            <p:ph type="title"/>
          </p:nvPr>
        </p:nvSpPr>
        <p:spPr>
          <a:xfrm>
            <a:off x="1219200" y="152400"/>
            <a:ext cx="7543800" cy="1143000"/>
          </a:xfrm>
        </p:spPr>
        <p:txBody>
          <a:bodyPr/>
          <a:lstStyle/>
          <a:p>
            <a:pPr eaLnBrk="1" hangingPunct="1"/>
            <a:r>
              <a:rPr lang="en-US" sz="4000" smtClean="0"/>
              <a:t>Launch the Program</a:t>
            </a:r>
          </a:p>
        </p:txBody>
      </p:sp>
      <p:sp>
        <p:nvSpPr>
          <p:cNvPr id="26628" name="Rectangle 12"/>
          <p:cNvSpPr>
            <a:spLocks noGrp="1" noChangeArrowheads="1"/>
          </p:cNvSpPr>
          <p:nvPr>
            <p:ph type="body" idx="1"/>
          </p:nvPr>
        </p:nvSpPr>
        <p:spPr>
          <a:xfrm>
            <a:off x="1219200" y="1143000"/>
            <a:ext cx="7620000" cy="4525963"/>
          </a:xfrm>
        </p:spPr>
        <p:txBody>
          <a:bodyPr/>
          <a:lstStyle/>
          <a:p>
            <a:pPr eaLnBrk="1" hangingPunct="1">
              <a:buFontTx/>
              <a:buNone/>
            </a:pPr>
            <a:endParaRPr lang="en-US" smtClean="0"/>
          </a:p>
          <a:p>
            <a:pPr eaLnBrk="1" hangingPunct="1">
              <a:buFontTx/>
              <a:buNone/>
            </a:pPr>
            <a:r>
              <a:rPr lang="en-US" smtClean="0"/>
              <a:t>Double click the icon                                </a:t>
            </a:r>
          </a:p>
          <a:p>
            <a:pPr eaLnBrk="1" hangingPunct="1">
              <a:buFontTx/>
              <a:buNone/>
            </a:pPr>
            <a:endParaRPr lang="en-US" smtClean="0"/>
          </a:p>
          <a:p>
            <a:pPr eaLnBrk="1" hangingPunct="1">
              <a:buFontTx/>
              <a:buNone/>
            </a:pPr>
            <a:r>
              <a:rPr lang="en-US" smtClean="0"/>
              <a:t>or</a:t>
            </a:r>
          </a:p>
          <a:p>
            <a:pPr eaLnBrk="1" hangingPunct="1">
              <a:buFontTx/>
              <a:buNone/>
            </a:pPr>
            <a:endParaRPr lang="en-US" smtClean="0"/>
          </a:p>
          <a:p>
            <a:pPr eaLnBrk="1" hangingPunct="1">
              <a:buFontTx/>
              <a:buNone/>
            </a:pPr>
            <a:endParaRPr lang="en-US" smtClean="0"/>
          </a:p>
        </p:txBody>
      </p:sp>
      <p:grpSp>
        <p:nvGrpSpPr>
          <p:cNvPr id="26629" name="Group 17"/>
          <p:cNvGrpSpPr>
            <a:grpSpLocks/>
          </p:cNvGrpSpPr>
          <p:nvPr/>
        </p:nvGrpSpPr>
        <p:grpSpPr bwMode="auto">
          <a:xfrm>
            <a:off x="3200400" y="3124200"/>
            <a:ext cx="4343400" cy="3514725"/>
            <a:chOff x="1143000" y="2743200"/>
            <a:chExt cx="4343400" cy="3514725"/>
          </a:xfrm>
        </p:grpSpPr>
        <p:pic>
          <p:nvPicPr>
            <p:cNvPr id="26631" name="Picture 16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505200" y="3733800"/>
              <a:ext cx="1981200" cy="1762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6632" name="Picture 15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143000" y="2743200"/>
              <a:ext cx="2352675" cy="35147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6633" name="Oval 9"/>
            <p:cNvSpPr>
              <a:spLocks noChangeArrowheads="1"/>
            </p:cNvSpPr>
            <p:nvPr/>
          </p:nvSpPr>
          <p:spPr bwMode="auto">
            <a:xfrm>
              <a:off x="3276600" y="5105400"/>
              <a:ext cx="1136650" cy="206375"/>
            </a:xfrm>
            <a:prstGeom prst="ellipse">
              <a:avLst/>
            </a:prstGeom>
            <a:noFill/>
            <a:ln w="317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26630" name="Picture 1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943600" y="1676400"/>
            <a:ext cx="619125" cy="66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r>
              <a:rPr lang="en-US"/>
              <a:t>Slide</a:t>
            </a:r>
            <a:fld id="{47438E7E-5462-4CA3-BE17-C5A2F26285E3}" type="slidenum">
              <a:rPr lang="en-US" sz="1800"/>
              <a:pPr/>
              <a:t>13</a:t>
            </a:fld>
            <a:endParaRPr lang="en-US" sz="1800"/>
          </a:p>
        </p:txBody>
      </p:sp>
      <p:sp>
        <p:nvSpPr>
          <p:cNvPr id="27651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Presentation Outline</a:t>
            </a:r>
          </a:p>
        </p:txBody>
      </p:sp>
      <p:sp>
        <p:nvSpPr>
          <p:cNvPr id="27652" name="Rectangle 9"/>
          <p:cNvSpPr>
            <a:spLocks noGrp="1" noChangeArrowheads="1"/>
          </p:cNvSpPr>
          <p:nvPr>
            <p:ph type="body" idx="1"/>
          </p:nvPr>
        </p:nvSpPr>
        <p:spPr>
          <a:xfrm>
            <a:off x="1219200" y="1371600"/>
            <a:ext cx="7162800" cy="5105400"/>
          </a:xfrm>
        </p:spPr>
        <p:txBody>
          <a:bodyPr/>
          <a:lstStyle/>
          <a:p>
            <a:pPr eaLnBrk="1" hangingPunct="1">
              <a:lnSpc>
                <a:spcPct val="200000"/>
              </a:lnSpc>
              <a:spcAft>
                <a:spcPts val="600"/>
              </a:spcAft>
            </a:pPr>
            <a:r>
              <a:rPr lang="en-US" smtClean="0">
                <a:solidFill>
                  <a:srgbClr val="B3B3B3"/>
                </a:solidFill>
              </a:rPr>
              <a:t>Introduction</a:t>
            </a:r>
          </a:p>
          <a:p>
            <a:pPr eaLnBrk="1" hangingPunct="1">
              <a:lnSpc>
                <a:spcPct val="200000"/>
              </a:lnSpc>
              <a:spcAft>
                <a:spcPts val="600"/>
              </a:spcAft>
            </a:pPr>
            <a:r>
              <a:rPr lang="en-US" smtClean="0"/>
              <a:t>Program training and exercises</a:t>
            </a:r>
          </a:p>
          <a:p>
            <a:pPr eaLnBrk="1" hangingPunct="1">
              <a:spcBef>
                <a:spcPts val="1800"/>
              </a:spcBef>
              <a:spcAft>
                <a:spcPts val="600"/>
              </a:spcAft>
            </a:pPr>
            <a:r>
              <a:rPr lang="en-US" smtClean="0">
                <a:solidFill>
                  <a:srgbClr val="B3B3B3"/>
                </a:solidFill>
              </a:rPr>
              <a:t>Key inputs for existing pavement and field testing</a:t>
            </a:r>
          </a:p>
          <a:p>
            <a:pPr eaLnBrk="1" hangingPunct="1">
              <a:spcBef>
                <a:spcPts val="3000"/>
              </a:spcBef>
              <a:spcAft>
                <a:spcPts val="600"/>
              </a:spcAft>
            </a:pPr>
            <a:r>
              <a:rPr lang="en-US" smtClean="0">
                <a:solidFill>
                  <a:srgbClr val="B3B3B3"/>
                </a:solidFill>
              </a:rPr>
              <a:t>Key inputs for asphalt overlay and lab testing</a:t>
            </a:r>
          </a:p>
          <a:p>
            <a:pPr eaLnBrk="1" hangingPunct="1">
              <a:spcAft>
                <a:spcPts val="600"/>
              </a:spcAft>
            </a:pPr>
            <a:endParaRPr lang="en-US" smtClean="0"/>
          </a:p>
          <a:p>
            <a:pPr eaLnBrk="1" hangingPunct="1">
              <a:spcAft>
                <a:spcPts val="600"/>
              </a:spcAft>
              <a:buFontTx/>
              <a:buNone/>
            </a:pPr>
            <a:endParaRPr lang="en-US" smtClean="0"/>
          </a:p>
          <a:p>
            <a:pPr eaLnBrk="1" hangingPunct="1">
              <a:buFontTx/>
              <a:buNone/>
            </a:pPr>
            <a:endParaRPr lang="en-US" smtClean="0"/>
          </a:p>
          <a:p>
            <a:pPr eaLnBrk="1" hangingPunct="1">
              <a:buFontTx/>
              <a:buNone/>
            </a:pPr>
            <a:endParaRPr lang="en-US" smtClean="0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r>
              <a:rPr lang="en-US"/>
              <a:t>Slide</a:t>
            </a:r>
            <a:fld id="{03C3605B-A388-4619-B080-E7F18566A386}" type="slidenum">
              <a:rPr lang="en-US" sz="1800"/>
              <a:pPr/>
              <a:t>14</a:t>
            </a:fld>
            <a:endParaRPr lang="en-US" sz="1800"/>
          </a:p>
        </p:txBody>
      </p:sp>
      <p:sp>
        <p:nvSpPr>
          <p:cNvPr id="28675" name="Rectangle 37"/>
          <p:cNvSpPr>
            <a:spLocks noGrp="1" noChangeArrowheads="1"/>
          </p:cNvSpPr>
          <p:nvPr>
            <p:ph type="title"/>
          </p:nvPr>
        </p:nvSpPr>
        <p:spPr>
          <a:xfrm>
            <a:off x="1219200" y="152400"/>
            <a:ext cx="7696200" cy="1143000"/>
          </a:xfrm>
        </p:spPr>
        <p:txBody>
          <a:bodyPr/>
          <a:lstStyle/>
          <a:p>
            <a:pPr eaLnBrk="1" hangingPunct="1"/>
            <a:r>
              <a:rPr lang="en-US" smtClean="0"/>
              <a:t>Step 1: Create a New Project File</a:t>
            </a:r>
          </a:p>
        </p:txBody>
      </p:sp>
      <p:sp>
        <p:nvSpPr>
          <p:cNvPr id="28676" name="Rectangle 38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28677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95400" y="1447800"/>
            <a:ext cx="6970713" cy="465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ounded Rectangular Callout 6"/>
          <p:cNvSpPr/>
          <p:nvPr/>
        </p:nvSpPr>
        <p:spPr>
          <a:xfrm>
            <a:off x="4114800" y="3733800"/>
            <a:ext cx="2667000" cy="1219200"/>
          </a:xfrm>
          <a:prstGeom prst="wedgeRoundRectCallout">
            <a:avLst>
              <a:gd name="adj1" fmla="val -152494"/>
              <a:gd name="adj2" fmla="val -200120"/>
              <a:gd name="adj3" fmla="val 16667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>
                <a:solidFill>
                  <a:schemeClr val="accent2"/>
                </a:solidFill>
              </a:rPr>
              <a:t>Click this button or select the menu “File” -&gt; “New”</a:t>
            </a: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19200" y="1228725"/>
            <a:ext cx="7359650" cy="509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699" name="Picture 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67200" y="1752600"/>
            <a:ext cx="4191000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00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r>
              <a:rPr lang="en-US"/>
              <a:t>Slide</a:t>
            </a:r>
            <a:fld id="{2815EE92-9581-4886-8618-B90123B2A84D}" type="slidenum">
              <a:rPr lang="en-US" sz="1800"/>
              <a:pPr/>
              <a:t>15</a:t>
            </a:fld>
            <a:endParaRPr lang="en-US" sz="1800"/>
          </a:p>
        </p:txBody>
      </p:sp>
      <p:sp>
        <p:nvSpPr>
          <p:cNvPr id="29701" name="Rectangle 37"/>
          <p:cNvSpPr>
            <a:spLocks noGrp="1" noChangeArrowheads="1"/>
          </p:cNvSpPr>
          <p:nvPr>
            <p:ph type="title"/>
          </p:nvPr>
        </p:nvSpPr>
        <p:spPr>
          <a:xfrm>
            <a:off x="1219200" y="152400"/>
            <a:ext cx="7696200" cy="1143000"/>
          </a:xfrm>
        </p:spPr>
        <p:txBody>
          <a:bodyPr/>
          <a:lstStyle/>
          <a:p>
            <a:pPr eaLnBrk="1" hangingPunct="1"/>
            <a:r>
              <a:rPr lang="en-US" smtClean="0"/>
              <a:t>Step 2: General Information Input</a:t>
            </a:r>
          </a:p>
        </p:txBody>
      </p:sp>
      <p:sp>
        <p:nvSpPr>
          <p:cNvPr id="16" name="Right Arrow 15"/>
          <p:cNvSpPr/>
          <p:nvPr/>
        </p:nvSpPr>
        <p:spPr>
          <a:xfrm>
            <a:off x="2743200" y="1752600"/>
            <a:ext cx="1447800" cy="4572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200" dirty="0">
                <a:solidFill>
                  <a:srgbClr val="0070C0"/>
                </a:solidFill>
              </a:rPr>
              <a:t>Double Click</a:t>
            </a:r>
          </a:p>
        </p:txBody>
      </p:sp>
      <p:sp>
        <p:nvSpPr>
          <p:cNvPr id="29703" name="Oval 9"/>
          <p:cNvSpPr>
            <a:spLocks noChangeArrowheads="1"/>
          </p:cNvSpPr>
          <p:nvPr/>
        </p:nvSpPr>
        <p:spPr bwMode="auto">
          <a:xfrm>
            <a:off x="3657600" y="2286000"/>
            <a:ext cx="4572000" cy="511175"/>
          </a:xfrm>
          <a:prstGeom prst="ellipse">
            <a:avLst/>
          </a:prstGeom>
          <a:noFill/>
          <a:ln w="317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38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30723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19200" y="1219200"/>
            <a:ext cx="7315200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4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r>
              <a:rPr lang="en-US"/>
              <a:t>Slide</a:t>
            </a:r>
            <a:fld id="{F6689A4B-8B30-41C5-A486-FC3993FF2FF1}" type="slidenum">
              <a:rPr lang="en-US" sz="1800"/>
              <a:pPr/>
              <a:t>16</a:t>
            </a:fld>
            <a:endParaRPr lang="en-US" sz="1800"/>
          </a:p>
        </p:txBody>
      </p:sp>
      <p:sp>
        <p:nvSpPr>
          <p:cNvPr id="30725" name="Rectangle 37"/>
          <p:cNvSpPr>
            <a:spLocks noGrp="1" noChangeArrowheads="1"/>
          </p:cNvSpPr>
          <p:nvPr>
            <p:ph type="title"/>
          </p:nvPr>
        </p:nvSpPr>
        <p:spPr>
          <a:xfrm>
            <a:off x="1219200" y="152400"/>
            <a:ext cx="7696200" cy="1143000"/>
          </a:xfrm>
        </p:spPr>
        <p:txBody>
          <a:bodyPr/>
          <a:lstStyle/>
          <a:p>
            <a:pPr eaLnBrk="1" hangingPunct="1"/>
            <a:r>
              <a:rPr lang="en-US" smtClean="0"/>
              <a:t>Step 3: Project Identification Input</a:t>
            </a:r>
          </a:p>
        </p:txBody>
      </p:sp>
      <p:pic>
        <p:nvPicPr>
          <p:cNvPr id="3072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658100" y="1981200"/>
            <a:ext cx="14859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7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696200" y="3200400"/>
            <a:ext cx="144780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8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105275" y="1905000"/>
            <a:ext cx="3590925" cy="291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Right Arrow 14"/>
          <p:cNvSpPr/>
          <p:nvPr/>
        </p:nvSpPr>
        <p:spPr>
          <a:xfrm>
            <a:off x="2667000" y="1905000"/>
            <a:ext cx="1447800" cy="4572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200" dirty="0">
                <a:solidFill>
                  <a:srgbClr val="0070C0"/>
                </a:solidFill>
              </a:rPr>
              <a:t>Double Click</a:t>
            </a:r>
          </a:p>
        </p:txBody>
      </p:sp>
      <p:cxnSp>
        <p:nvCxnSpPr>
          <p:cNvPr id="17" name="Straight Arrow Connector 16"/>
          <p:cNvCxnSpPr/>
          <p:nvPr/>
        </p:nvCxnSpPr>
        <p:spPr>
          <a:xfrm flipV="1">
            <a:off x="7391400" y="2286000"/>
            <a:ext cx="381000" cy="152400"/>
          </a:xfrm>
          <a:prstGeom prst="straightConnector1">
            <a:avLst/>
          </a:prstGeom>
          <a:ln w="317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rot="16200000" flipH="1">
            <a:off x="7200900" y="2705100"/>
            <a:ext cx="762000" cy="533400"/>
          </a:xfrm>
          <a:prstGeom prst="straightConnector1">
            <a:avLst/>
          </a:prstGeom>
          <a:ln w="317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732" name="Oval 9"/>
          <p:cNvSpPr>
            <a:spLocks noChangeArrowheads="1"/>
          </p:cNvSpPr>
          <p:nvPr/>
        </p:nvSpPr>
        <p:spPr bwMode="auto">
          <a:xfrm>
            <a:off x="5410200" y="2286000"/>
            <a:ext cx="2057400" cy="381000"/>
          </a:xfrm>
          <a:prstGeom prst="ellipse">
            <a:avLst/>
          </a:prstGeom>
          <a:noFill/>
          <a:ln w="317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" name="Rounded Rectangular Callout 12"/>
          <p:cNvSpPr/>
          <p:nvPr/>
        </p:nvSpPr>
        <p:spPr>
          <a:xfrm>
            <a:off x="3733800" y="5257800"/>
            <a:ext cx="3505200" cy="685800"/>
          </a:xfrm>
          <a:prstGeom prst="wedgeRoundRectCallout">
            <a:avLst>
              <a:gd name="adj1" fmla="val 30026"/>
              <a:gd name="adj2" fmla="val -424565"/>
              <a:gd name="adj3" fmla="val 16667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accent2"/>
                </a:solidFill>
              </a:rPr>
              <a:t>Similar to FPS19W</a:t>
            </a: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38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31747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19200" y="1219200"/>
            <a:ext cx="7315200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8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r>
              <a:rPr lang="en-US"/>
              <a:t>Slide</a:t>
            </a:r>
            <a:fld id="{6D4D14AE-B55C-4A37-866F-3E9450039F67}" type="slidenum">
              <a:rPr lang="en-US" sz="1800"/>
              <a:pPr/>
              <a:t>17</a:t>
            </a:fld>
            <a:endParaRPr lang="en-US" sz="1800"/>
          </a:p>
        </p:txBody>
      </p:sp>
      <p:sp>
        <p:nvSpPr>
          <p:cNvPr id="31749" name="Rectangle 37"/>
          <p:cNvSpPr>
            <a:spLocks noGrp="1" noChangeArrowheads="1"/>
          </p:cNvSpPr>
          <p:nvPr>
            <p:ph type="title"/>
          </p:nvPr>
        </p:nvSpPr>
        <p:spPr>
          <a:xfrm>
            <a:off x="1219200" y="152400"/>
            <a:ext cx="7696200" cy="1143000"/>
          </a:xfrm>
        </p:spPr>
        <p:txBody>
          <a:bodyPr/>
          <a:lstStyle/>
          <a:p>
            <a:pPr eaLnBrk="1" hangingPunct="1"/>
            <a:r>
              <a:rPr lang="en-US" sz="3400" smtClean="0"/>
              <a:t>Step 4: Analysis Parameters &amp; Criteria Input</a:t>
            </a:r>
          </a:p>
        </p:txBody>
      </p:sp>
      <p:sp>
        <p:nvSpPr>
          <p:cNvPr id="15" name="Right Arrow 14"/>
          <p:cNvSpPr/>
          <p:nvPr/>
        </p:nvSpPr>
        <p:spPr>
          <a:xfrm>
            <a:off x="3124200" y="2057400"/>
            <a:ext cx="1447800" cy="4572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200" dirty="0">
                <a:solidFill>
                  <a:srgbClr val="0070C0"/>
                </a:solidFill>
              </a:rPr>
              <a:t>Double Click</a:t>
            </a:r>
          </a:p>
        </p:txBody>
      </p:sp>
      <p:pic>
        <p:nvPicPr>
          <p:cNvPr id="31751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0" y="1905000"/>
            <a:ext cx="3343275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52" name="Oval 9"/>
          <p:cNvSpPr>
            <a:spLocks noChangeArrowheads="1"/>
          </p:cNvSpPr>
          <p:nvPr/>
        </p:nvSpPr>
        <p:spPr bwMode="auto">
          <a:xfrm>
            <a:off x="4648200" y="3657600"/>
            <a:ext cx="3124200" cy="457200"/>
          </a:xfrm>
          <a:prstGeom prst="ellipse">
            <a:avLst/>
          </a:prstGeom>
          <a:noFill/>
          <a:ln w="317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" name="Rounded Rectangular Callout 9"/>
          <p:cNvSpPr/>
          <p:nvPr/>
        </p:nvSpPr>
        <p:spPr>
          <a:xfrm>
            <a:off x="3733800" y="5257800"/>
            <a:ext cx="3505200" cy="762000"/>
          </a:xfrm>
          <a:prstGeom prst="wedgeRoundRectCallout">
            <a:avLst>
              <a:gd name="adj1" fmla="val -3801"/>
              <a:gd name="adj2" fmla="val -202440"/>
              <a:gd name="adj3" fmla="val 16667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dirty="0">
                <a:solidFill>
                  <a:schemeClr val="accent2"/>
                </a:solidFill>
              </a:rPr>
              <a:t>Only rutting in the new AC overlay is considered</a:t>
            </a:r>
          </a:p>
        </p:txBody>
      </p:sp>
      <p:sp>
        <p:nvSpPr>
          <p:cNvPr id="31754" name="Oval 9"/>
          <p:cNvSpPr>
            <a:spLocks noChangeArrowheads="1"/>
          </p:cNvSpPr>
          <p:nvPr/>
        </p:nvSpPr>
        <p:spPr bwMode="auto">
          <a:xfrm>
            <a:off x="4572000" y="3200400"/>
            <a:ext cx="3124200" cy="457200"/>
          </a:xfrm>
          <a:prstGeom prst="ellipse">
            <a:avLst/>
          </a:prstGeom>
          <a:noFill/>
          <a:ln w="317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2" name="Rounded Rectangular Callout 11"/>
          <p:cNvSpPr/>
          <p:nvPr/>
        </p:nvSpPr>
        <p:spPr>
          <a:xfrm>
            <a:off x="1295400" y="3352800"/>
            <a:ext cx="3200400" cy="1295400"/>
          </a:xfrm>
          <a:prstGeom prst="wedgeRoundRectCallout">
            <a:avLst>
              <a:gd name="adj1" fmla="val 60373"/>
              <a:gd name="adj2" fmla="val -34854"/>
              <a:gd name="adj3" fmla="val 16667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dirty="0">
                <a:solidFill>
                  <a:schemeClr val="accent2"/>
                </a:solidFill>
              </a:rPr>
              <a:t>Defined by crack amount reflected to surface divided by total existing crack amount</a:t>
            </a: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38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3277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19200" y="1219200"/>
            <a:ext cx="7315200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2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r>
              <a:rPr lang="en-US"/>
              <a:t>Slide</a:t>
            </a:r>
            <a:fld id="{03E18C1E-F66B-4536-957D-E48033B150C3}" type="slidenum">
              <a:rPr lang="en-US" sz="1800"/>
              <a:pPr/>
              <a:t>18</a:t>
            </a:fld>
            <a:endParaRPr lang="en-US" sz="1800"/>
          </a:p>
        </p:txBody>
      </p:sp>
      <p:sp>
        <p:nvSpPr>
          <p:cNvPr id="32773" name="Rectangle 37"/>
          <p:cNvSpPr>
            <a:spLocks noGrp="1" noChangeArrowheads="1"/>
          </p:cNvSpPr>
          <p:nvPr>
            <p:ph type="title"/>
          </p:nvPr>
        </p:nvSpPr>
        <p:spPr>
          <a:xfrm>
            <a:off x="1219200" y="152400"/>
            <a:ext cx="7696200" cy="1143000"/>
          </a:xfrm>
        </p:spPr>
        <p:txBody>
          <a:bodyPr/>
          <a:lstStyle/>
          <a:p>
            <a:pPr eaLnBrk="1" hangingPunct="1"/>
            <a:r>
              <a:rPr lang="en-US" smtClean="0"/>
              <a:t>Step 5: Traffic Input</a:t>
            </a:r>
          </a:p>
        </p:txBody>
      </p:sp>
      <p:sp>
        <p:nvSpPr>
          <p:cNvPr id="15" name="Right Arrow 14"/>
          <p:cNvSpPr/>
          <p:nvPr/>
        </p:nvSpPr>
        <p:spPr>
          <a:xfrm>
            <a:off x="2286000" y="2438400"/>
            <a:ext cx="1447800" cy="4572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200" dirty="0">
                <a:solidFill>
                  <a:srgbClr val="0070C0"/>
                </a:solidFill>
              </a:rPr>
              <a:t>Double Click</a:t>
            </a:r>
          </a:p>
        </p:txBody>
      </p:sp>
      <p:pic>
        <p:nvPicPr>
          <p:cNvPr id="32775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733800" y="1981200"/>
            <a:ext cx="4210050" cy="333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6" name="Oval 9"/>
          <p:cNvSpPr>
            <a:spLocks noChangeArrowheads="1"/>
          </p:cNvSpPr>
          <p:nvPr/>
        </p:nvSpPr>
        <p:spPr bwMode="auto">
          <a:xfrm>
            <a:off x="3962400" y="4038600"/>
            <a:ext cx="1981200" cy="838200"/>
          </a:xfrm>
          <a:prstGeom prst="ellipse">
            <a:avLst/>
          </a:prstGeom>
          <a:noFill/>
          <a:ln w="317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6" name="Rounded Rectangular Callout 15"/>
          <p:cNvSpPr/>
          <p:nvPr/>
        </p:nvSpPr>
        <p:spPr>
          <a:xfrm>
            <a:off x="1295400" y="4800600"/>
            <a:ext cx="3276600" cy="914400"/>
          </a:xfrm>
          <a:prstGeom prst="wedgeRoundRectCallout">
            <a:avLst>
              <a:gd name="adj1" fmla="val 31358"/>
              <a:gd name="adj2" fmla="val -76420"/>
              <a:gd name="adj3" fmla="val 16667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accent2"/>
                </a:solidFill>
              </a:rPr>
              <a:t>Same as FPS19W</a:t>
            </a:r>
          </a:p>
        </p:txBody>
      </p:sp>
      <p:sp>
        <p:nvSpPr>
          <p:cNvPr id="32778" name="Oval 9"/>
          <p:cNvSpPr>
            <a:spLocks noChangeArrowheads="1"/>
          </p:cNvSpPr>
          <p:nvPr/>
        </p:nvSpPr>
        <p:spPr bwMode="auto">
          <a:xfrm>
            <a:off x="5791200" y="4114800"/>
            <a:ext cx="1981200" cy="381000"/>
          </a:xfrm>
          <a:prstGeom prst="ellipse">
            <a:avLst/>
          </a:prstGeom>
          <a:noFill/>
          <a:ln w="317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38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3379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19200" y="1219200"/>
            <a:ext cx="7315200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6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r>
              <a:rPr lang="en-US"/>
              <a:t>Slide</a:t>
            </a:r>
            <a:fld id="{30177C4B-E504-48D9-BC1C-0BA41E81A05F}" type="slidenum">
              <a:rPr lang="en-US" sz="1800"/>
              <a:pPr/>
              <a:t>19</a:t>
            </a:fld>
            <a:endParaRPr lang="en-US" sz="1800"/>
          </a:p>
        </p:txBody>
      </p:sp>
      <p:sp>
        <p:nvSpPr>
          <p:cNvPr id="33797" name="Rectangle 37"/>
          <p:cNvSpPr>
            <a:spLocks noGrp="1" noChangeArrowheads="1"/>
          </p:cNvSpPr>
          <p:nvPr>
            <p:ph type="title"/>
          </p:nvPr>
        </p:nvSpPr>
        <p:spPr>
          <a:xfrm>
            <a:off x="1219200" y="152400"/>
            <a:ext cx="7696200" cy="1143000"/>
          </a:xfrm>
        </p:spPr>
        <p:txBody>
          <a:bodyPr/>
          <a:lstStyle/>
          <a:p>
            <a:pPr eaLnBrk="1" hangingPunct="1"/>
            <a:r>
              <a:rPr lang="en-US" smtClean="0"/>
              <a:t>Step 6: Climate Input </a:t>
            </a:r>
          </a:p>
        </p:txBody>
      </p:sp>
      <p:sp>
        <p:nvSpPr>
          <p:cNvPr id="15" name="Right Arrow 14"/>
          <p:cNvSpPr/>
          <p:nvPr/>
        </p:nvSpPr>
        <p:spPr>
          <a:xfrm>
            <a:off x="2133600" y="2514600"/>
            <a:ext cx="1295400" cy="4572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200" dirty="0">
                <a:solidFill>
                  <a:srgbClr val="0070C0"/>
                </a:solidFill>
              </a:rPr>
              <a:t>Double Click</a:t>
            </a:r>
          </a:p>
        </p:txBody>
      </p:sp>
      <p:pic>
        <p:nvPicPr>
          <p:cNvPr id="33799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429000" y="1981200"/>
            <a:ext cx="5248275" cy="407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00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477000" y="3276600"/>
            <a:ext cx="24384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801" name="Oval 9"/>
          <p:cNvSpPr>
            <a:spLocks noChangeArrowheads="1"/>
          </p:cNvSpPr>
          <p:nvPr/>
        </p:nvSpPr>
        <p:spPr bwMode="auto">
          <a:xfrm>
            <a:off x="4038600" y="2362200"/>
            <a:ext cx="1981200" cy="381000"/>
          </a:xfrm>
          <a:prstGeom prst="ellipse">
            <a:avLst/>
          </a:prstGeom>
          <a:noFill/>
          <a:ln w="317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cxnSp>
        <p:nvCxnSpPr>
          <p:cNvPr id="20" name="Straight Arrow Connector 19"/>
          <p:cNvCxnSpPr>
            <a:stCxn id="33801" idx="5"/>
          </p:cNvCxnSpPr>
          <p:nvPr/>
        </p:nvCxnSpPr>
        <p:spPr>
          <a:xfrm rot="16200000" flipH="1">
            <a:off x="5884863" y="2532063"/>
            <a:ext cx="588962" cy="900112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r>
              <a:rPr lang="en-US"/>
              <a:t>Slide</a:t>
            </a:r>
            <a:fld id="{2016BDD0-2492-4493-851F-A269497D3034}" type="slidenum">
              <a:rPr lang="en-US" sz="1800"/>
              <a:pPr/>
              <a:t>2</a:t>
            </a:fld>
            <a:endParaRPr lang="en-US" sz="1800"/>
          </a:p>
        </p:txBody>
      </p:sp>
      <p:sp>
        <p:nvSpPr>
          <p:cNvPr id="16387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General Information</a:t>
            </a:r>
          </a:p>
        </p:txBody>
      </p:sp>
      <p:sp>
        <p:nvSpPr>
          <p:cNvPr id="16388" name="Rectangle 9"/>
          <p:cNvSpPr>
            <a:spLocks noGrp="1" noChangeArrowheads="1"/>
          </p:cNvSpPr>
          <p:nvPr>
            <p:ph type="body" idx="1"/>
          </p:nvPr>
        </p:nvSpPr>
        <p:spPr>
          <a:xfrm>
            <a:off x="1219200" y="1371600"/>
            <a:ext cx="7162800" cy="4876800"/>
          </a:xfrm>
        </p:spPr>
        <p:txBody>
          <a:bodyPr/>
          <a:lstStyle/>
          <a:p>
            <a:pPr eaLnBrk="1" hangingPunct="1">
              <a:spcAft>
                <a:spcPts val="600"/>
              </a:spcAft>
            </a:pPr>
            <a:r>
              <a:rPr lang="en-US" sz="2800" smtClean="0"/>
              <a:t>Two workshops were held respectively on Aug. 25 at Paris, Tx and on Oct. 6 at Austin, Tx</a:t>
            </a:r>
          </a:p>
          <a:p>
            <a:pPr eaLnBrk="1" hangingPunct="1">
              <a:spcAft>
                <a:spcPts val="600"/>
              </a:spcAft>
            </a:pPr>
            <a:r>
              <a:rPr lang="en-US" sz="2800" smtClean="0"/>
              <a:t>More than 30 representatives from TxDOT attended</a:t>
            </a:r>
          </a:p>
          <a:p>
            <a:pPr eaLnBrk="1" hangingPunct="1">
              <a:spcAft>
                <a:spcPts val="600"/>
              </a:spcAft>
            </a:pPr>
            <a:r>
              <a:rPr lang="en-US" sz="2800" smtClean="0"/>
              <a:t>Introduction of TxACOL software, key input parameters, and related lab and field tests were presented</a:t>
            </a:r>
          </a:p>
          <a:p>
            <a:pPr eaLnBrk="1" hangingPunct="1">
              <a:spcAft>
                <a:spcPts val="600"/>
              </a:spcAft>
            </a:pPr>
            <a:r>
              <a:rPr lang="en-US" sz="2800" smtClean="0"/>
              <a:t>Attendees practiced the software step by step</a:t>
            </a:r>
          </a:p>
          <a:p>
            <a:pPr eaLnBrk="1" hangingPunct="1">
              <a:spcAft>
                <a:spcPts val="600"/>
              </a:spcAft>
            </a:pPr>
            <a:endParaRPr lang="en-US" sz="2800" smtClean="0"/>
          </a:p>
          <a:p>
            <a:pPr eaLnBrk="1" hangingPunct="1">
              <a:spcAft>
                <a:spcPts val="600"/>
              </a:spcAft>
            </a:pPr>
            <a:endParaRPr lang="en-US" sz="2800" smtClean="0"/>
          </a:p>
          <a:p>
            <a:pPr eaLnBrk="1" hangingPunct="1">
              <a:spcAft>
                <a:spcPts val="600"/>
              </a:spcAft>
            </a:pPr>
            <a:endParaRPr lang="en-US" sz="2800" smtClean="0"/>
          </a:p>
          <a:p>
            <a:pPr eaLnBrk="1" hangingPunct="1">
              <a:spcAft>
                <a:spcPts val="600"/>
              </a:spcAft>
            </a:pPr>
            <a:endParaRPr lang="en-US" sz="2800" smtClean="0"/>
          </a:p>
          <a:p>
            <a:pPr eaLnBrk="1" hangingPunct="1">
              <a:spcAft>
                <a:spcPts val="600"/>
              </a:spcAft>
              <a:buFontTx/>
              <a:buNone/>
            </a:pPr>
            <a:endParaRPr lang="en-US" sz="2800" smtClean="0"/>
          </a:p>
          <a:p>
            <a:pPr eaLnBrk="1" hangingPunct="1">
              <a:buFontTx/>
              <a:buNone/>
            </a:pPr>
            <a:endParaRPr lang="en-US" sz="2800" smtClean="0"/>
          </a:p>
          <a:p>
            <a:pPr eaLnBrk="1" hangingPunct="1">
              <a:buFontTx/>
              <a:buNone/>
            </a:pPr>
            <a:endParaRPr lang="en-US" sz="2800" smtClean="0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38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3481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19200" y="1219200"/>
            <a:ext cx="7315200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0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429000" y="1981200"/>
            <a:ext cx="5257800" cy="396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21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r>
              <a:rPr lang="en-US"/>
              <a:t>Slide</a:t>
            </a:r>
            <a:fld id="{9318344B-75BE-4028-9ACE-9DD21FB99A15}" type="slidenum">
              <a:rPr lang="en-US" sz="1800"/>
              <a:pPr/>
              <a:t>20</a:t>
            </a:fld>
            <a:endParaRPr lang="en-US" sz="1800"/>
          </a:p>
        </p:txBody>
      </p:sp>
      <p:sp>
        <p:nvSpPr>
          <p:cNvPr id="34822" name="Rectangle 37"/>
          <p:cNvSpPr>
            <a:spLocks noGrp="1" noChangeArrowheads="1"/>
          </p:cNvSpPr>
          <p:nvPr>
            <p:ph type="title"/>
          </p:nvPr>
        </p:nvSpPr>
        <p:spPr>
          <a:xfrm>
            <a:off x="1219200" y="152400"/>
            <a:ext cx="7696200" cy="1143000"/>
          </a:xfrm>
        </p:spPr>
        <p:txBody>
          <a:bodyPr/>
          <a:lstStyle/>
          <a:p>
            <a:pPr eaLnBrk="1" hangingPunct="1"/>
            <a:r>
              <a:rPr lang="en-US" smtClean="0"/>
              <a:t>Step 7: Climate Input (Continued)</a:t>
            </a:r>
          </a:p>
        </p:txBody>
      </p:sp>
      <p:sp>
        <p:nvSpPr>
          <p:cNvPr id="15" name="Right Arrow 14"/>
          <p:cNvSpPr/>
          <p:nvPr/>
        </p:nvSpPr>
        <p:spPr>
          <a:xfrm>
            <a:off x="2133600" y="2514600"/>
            <a:ext cx="1295400" cy="4572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200" dirty="0">
                <a:solidFill>
                  <a:srgbClr val="0070C0"/>
                </a:solidFill>
              </a:rPr>
              <a:t>Double Click</a:t>
            </a:r>
          </a:p>
        </p:txBody>
      </p:sp>
      <p:sp>
        <p:nvSpPr>
          <p:cNvPr id="34824" name="Oval 9"/>
          <p:cNvSpPr>
            <a:spLocks noChangeArrowheads="1"/>
          </p:cNvSpPr>
          <p:nvPr/>
        </p:nvSpPr>
        <p:spPr bwMode="auto">
          <a:xfrm>
            <a:off x="5867400" y="2362200"/>
            <a:ext cx="1981200" cy="381000"/>
          </a:xfrm>
          <a:prstGeom prst="ellipse">
            <a:avLst/>
          </a:prstGeom>
          <a:noFill/>
          <a:ln w="317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cxnSp>
        <p:nvCxnSpPr>
          <p:cNvPr id="20" name="Straight Arrow Connector 19"/>
          <p:cNvCxnSpPr/>
          <p:nvPr/>
        </p:nvCxnSpPr>
        <p:spPr>
          <a:xfrm rot="16200000" flipH="1">
            <a:off x="6553200" y="3429000"/>
            <a:ext cx="838200" cy="38100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826" name="Oval 9"/>
          <p:cNvSpPr>
            <a:spLocks noChangeArrowheads="1"/>
          </p:cNvSpPr>
          <p:nvPr/>
        </p:nvSpPr>
        <p:spPr bwMode="auto">
          <a:xfrm>
            <a:off x="5257800" y="2819400"/>
            <a:ext cx="1981200" cy="381000"/>
          </a:xfrm>
          <a:prstGeom prst="ellipse">
            <a:avLst/>
          </a:prstGeom>
          <a:noFill/>
          <a:ln w="317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38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35843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19200" y="1219200"/>
            <a:ext cx="7315200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4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r>
              <a:rPr lang="en-US"/>
              <a:t>Slide</a:t>
            </a:r>
            <a:fld id="{68670951-139E-4A1A-9FCA-EB73A287105D}" type="slidenum">
              <a:rPr lang="en-US" sz="1800"/>
              <a:pPr/>
              <a:t>21</a:t>
            </a:fld>
            <a:endParaRPr lang="en-US" sz="1800"/>
          </a:p>
        </p:txBody>
      </p:sp>
      <p:sp>
        <p:nvSpPr>
          <p:cNvPr id="35845" name="Rectangle 37"/>
          <p:cNvSpPr>
            <a:spLocks noGrp="1" noChangeArrowheads="1"/>
          </p:cNvSpPr>
          <p:nvPr>
            <p:ph type="title"/>
          </p:nvPr>
        </p:nvSpPr>
        <p:spPr>
          <a:xfrm>
            <a:off x="1219200" y="152400"/>
            <a:ext cx="7696200" cy="1143000"/>
          </a:xfrm>
        </p:spPr>
        <p:txBody>
          <a:bodyPr/>
          <a:lstStyle/>
          <a:p>
            <a:pPr eaLnBrk="1" hangingPunct="1"/>
            <a:r>
              <a:rPr lang="en-US" smtClean="0"/>
              <a:t>Step 8: Structure Input</a:t>
            </a:r>
          </a:p>
        </p:txBody>
      </p:sp>
      <p:sp>
        <p:nvSpPr>
          <p:cNvPr id="15" name="Right Arrow 14"/>
          <p:cNvSpPr/>
          <p:nvPr/>
        </p:nvSpPr>
        <p:spPr>
          <a:xfrm>
            <a:off x="3200400" y="2667000"/>
            <a:ext cx="1295400" cy="4572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200" dirty="0">
                <a:solidFill>
                  <a:srgbClr val="0070C0"/>
                </a:solidFill>
              </a:rPr>
              <a:t>Double Click</a:t>
            </a:r>
          </a:p>
        </p:txBody>
      </p:sp>
      <p:pic>
        <p:nvPicPr>
          <p:cNvPr id="35847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95800" y="2286000"/>
            <a:ext cx="4600575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ounded Rectangular Callout 7"/>
          <p:cNvSpPr/>
          <p:nvPr/>
        </p:nvSpPr>
        <p:spPr>
          <a:xfrm>
            <a:off x="3733800" y="5257800"/>
            <a:ext cx="3505200" cy="838200"/>
          </a:xfrm>
          <a:prstGeom prst="wedgeRoundRectCallout">
            <a:avLst>
              <a:gd name="adj1" fmla="val 45793"/>
              <a:gd name="adj2" fmla="val -263392"/>
              <a:gd name="adj3" fmla="val 16667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dirty="0">
                <a:solidFill>
                  <a:schemeClr val="accent2"/>
                </a:solidFill>
              </a:rPr>
              <a:t>All commonly used overlay mix types in Texas are included</a:t>
            </a: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38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36867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r>
              <a:rPr lang="en-US"/>
              <a:t>Slide</a:t>
            </a:r>
            <a:fld id="{6CC2D407-024F-4139-A28B-F86543186D16}" type="slidenum">
              <a:rPr lang="en-US" sz="1800"/>
              <a:pPr/>
              <a:t>22</a:t>
            </a:fld>
            <a:endParaRPr lang="en-US" sz="1800"/>
          </a:p>
        </p:txBody>
      </p:sp>
      <p:sp>
        <p:nvSpPr>
          <p:cNvPr id="36868" name="Rectangle 37"/>
          <p:cNvSpPr>
            <a:spLocks noGrp="1" noChangeArrowheads="1"/>
          </p:cNvSpPr>
          <p:nvPr>
            <p:ph type="title"/>
          </p:nvPr>
        </p:nvSpPr>
        <p:spPr>
          <a:xfrm>
            <a:off x="1219200" y="152400"/>
            <a:ext cx="7696200" cy="1143000"/>
          </a:xfrm>
        </p:spPr>
        <p:txBody>
          <a:bodyPr/>
          <a:lstStyle/>
          <a:p>
            <a:pPr eaLnBrk="1" hangingPunct="1"/>
            <a:r>
              <a:rPr lang="en-US" sz="3800" smtClean="0"/>
              <a:t>Step 9: Structure Input </a:t>
            </a:r>
            <a:br>
              <a:rPr lang="en-US" sz="3800" smtClean="0"/>
            </a:br>
            <a:r>
              <a:rPr lang="en-US" sz="3800" smtClean="0"/>
              <a:t>(Continued)</a:t>
            </a:r>
          </a:p>
        </p:txBody>
      </p:sp>
      <p:pic>
        <p:nvPicPr>
          <p:cNvPr id="36869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38800" y="0"/>
            <a:ext cx="33528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70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90600" y="2092325"/>
            <a:ext cx="3505200" cy="278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9" name="Straight Arrow Connector 8"/>
          <p:cNvCxnSpPr>
            <a:endCxn id="105474" idx="1"/>
          </p:cNvCxnSpPr>
          <p:nvPr/>
        </p:nvCxnSpPr>
        <p:spPr>
          <a:xfrm rot="5400000" flipH="1" flipV="1">
            <a:off x="3924300" y="1257300"/>
            <a:ext cx="1981200" cy="144780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872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334000" y="2057400"/>
            <a:ext cx="20574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3" name="Straight Arrow Connector 12"/>
          <p:cNvCxnSpPr/>
          <p:nvPr/>
        </p:nvCxnSpPr>
        <p:spPr>
          <a:xfrm>
            <a:off x="4191000" y="3048000"/>
            <a:ext cx="1066800" cy="1588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874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858000" y="4267200"/>
            <a:ext cx="19050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7" name="Straight Arrow Connector 16"/>
          <p:cNvCxnSpPr/>
          <p:nvPr/>
        </p:nvCxnSpPr>
        <p:spPr>
          <a:xfrm>
            <a:off x="4114800" y="3124200"/>
            <a:ext cx="2743200" cy="167640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876" name="Picture 6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191000" y="4953000"/>
            <a:ext cx="22098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0" name="Straight Arrow Connector 19"/>
          <p:cNvCxnSpPr/>
          <p:nvPr/>
        </p:nvCxnSpPr>
        <p:spPr>
          <a:xfrm rot="16200000" flipH="1">
            <a:off x="3733800" y="3429000"/>
            <a:ext cx="1676400" cy="137160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38"/>
          <p:cNvSpPr>
            <a:spLocks noGrp="1" noChangeArrowheads="1"/>
          </p:cNvSpPr>
          <p:nvPr>
            <p:ph type="body" idx="1"/>
          </p:nvPr>
        </p:nvSpPr>
        <p:spPr>
          <a:xfrm>
            <a:off x="1219200" y="1295400"/>
            <a:ext cx="7924800" cy="4525963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smtClean="0"/>
              <a:t>  Level 3 Input          Level 1 Input</a:t>
            </a:r>
          </a:p>
        </p:txBody>
      </p:sp>
      <p:sp>
        <p:nvSpPr>
          <p:cNvPr id="37891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r>
              <a:rPr lang="en-US"/>
              <a:t>Slide</a:t>
            </a:r>
            <a:fld id="{4B3B9B33-40BE-447F-B908-CA35981D84E6}" type="slidenum">
              <a:rPr lang="en-US" sz="1800"/>
              <a:pPr/>
              <a:t>23</a:t>
            </a:fld>
            <a:endParaRPr lang="en-US" sz="1800"/>
          </a:p>
        </p:txBody>
      </p:sp>
      <p:sp>
        <p:nvSpPr>
          <p:cNvPr id="37892" name="Rectangle 37"/>
          <p:cNvSpPr>
            <a:spLocks noGrp="1" noChangeArrowheads="1"/>
          </p:cNvSpPr>
          <p:nvPr>
            <p:ph type="title"/>
          </p:nvPr>
        </p:nvSpPr>
        <p:spPr>
          <a:xfrm>
            <a:off x="1219200" y="152400"/>
            <a:ext cx="7696200" cy="1143000"/>
          </a:xfrm>
        </p:spPr>
        <p:txBody>
          <a:bodyPr/>
          <a:lstStyle/>
          <a:p>
            <a:pPr eaLnBrk="1" hangingPunct="1"/>
            <a:r>
              <a:rPr lang="en-US" sz="4000" smtClean="0"/>
              <a:t>Step 10: AC Material Properties Input</a:t>
            </a:r>
          </a:p>
        </p:txBody>
      </p:sp>
      <p:pic>
        <p:nvPicPr>
          <p:cNvPr id="37893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66800" y="2133600"/>
            <a:ext cx="39624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4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81600" y="2133600"/>
            <a:ext cx="37338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5" name="Rectangle 16"/>
          <p:cNvSpPr txBox="1">
            <a:spLocks noChangeArrowheads="1"/>
          </p:cNvSpPr>
          <p:nvPr/>
        </p:nvSpPr>
        <p:spPr bwMode="auto">
          <a:xfrm>
            <a:off x="6019800" y="5638800"/>
            <a:ext cx="2971800" cy="6397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90000"/>
              </a:lnSpc>
            </a:pPr>
            <a:r>
              <a:rPr lang="en-US" sz="1600">
                <a:latin typeface="Verdana" pitchFamily="34" charset="0"/>
              </a:rPr>
              <a:t>You can import or export dynamic modulus here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endParaRPr lang="en-US" sz="1600">
              <a:latin typeface="Verdana" pitchFamily="34" charset="0"/>
            </a:endParaRPr>
          </a:p>
        </p:txBody>
      </p:sp>
      <p:cxnSp>
        <p:nvCxnSpPr>
          <p:cNvPr id="21" name="Straight Arrow Connector 20"/>
          <p:cNvCxnSpPr>
            <a:stCxn id="37898" idx="4"/>
          </p:cNvCxnSpPr>
          <p:nvPr/>
        </p:nvCxnSpPr>
        <p:spPr>
          <a:xfrm rot="5400000">
            <a:off x="7429501" y="5295900"/>
            <a:ext cx="685800" cy="3175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897" name="Oval 9"/>
          <p:cNvSpPr>
            <a:spLocks noChangeArrowheads="1"/>
          </p:cNvSpPr>
          <p:nvPr/>
        </p:nvSpPr>
        <p:spPr bwMode="auto">
          <a:xfrm>
            <a:off x="838200" y="4495800"/>
            <a:ext cx="1981200" cy="533400"/>
          </a:xfrm>
          <a:prstGeom prst="ellipse">
            <a:avLst/>
          </a:prstGeom>
          <a:noFill/>
          <a:ln w="317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7898" name="Oval 9"/>
          <p:cNvSpPr>
            <a:spLocks noChangeArrowheads="1"/>
          </p:cNvSpPr>
          <p:nvPr/>
        </p:nvSpPr>
        <p:spPr bwMode="auto">
          <a:xfrm>
            <a:off x="6781800" y="4572000"/>
            <a:ext cx="1981200" cy="381000"/>
          </a:xfrm>
          <a:prstGeom prst="ellipse">
            <a:avLst/>
          </a:prstGeom>
          <a:noFill/>
          <a:ln w="317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7899" name="Oval 9"/>
          <p:cNvSpPr>
            <a:spLocks noChangeArrowheads="1"/>
          </p:cNvSpPr>
          <p:nvPr/>
        </p:nvSpPr>
        <p:spPr bwMode="auto">
          <a:xfrm>
            <a:off x="762000" y="3429000"/>
            <a:ext cx="1981200" cy="533400"/>
          </a:xfrm>
          <a:prstGeom prst="ellipse">
            <a:avLst/>
          </a:prstGeom>
          <a:noFill/>
          <a:ln w="317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7900" name="Oval 9"/>
          <p:cNvSpPr>
            <a:spLocks noChangeArrowheads="1"/>
          </p:cNvSpPr>
          <p:nvPr/>
        </p:nvSpPr>
        <p:spPr bwMode="auto">
          <a:xfrm>
            <a:off x="2362200" y="2819400"/>
            <a:ext cx="1143000" cy="533400"/>
          </a:xfrm>
          <a:prstGeom prst="ellipse">
            <a:avLst/>
          </a:prstGeom>
          <a:noFill/>
          <a:ln w="317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7901" name="Oval 9"/>
          <p:cNvSpPr>
            <a:spLocks noChangeArrowheads="1"/>
          </p:cNvSpPr>
          <p:nvPr/>
        </p:nvSpPr>
        <p:spPr bwMode="auto">
          <a:xfrm>
            <a:off x="8001000" y="2895600"/>
            <a:ext cx="914400" cy="533400"/>
          </a:xfrm>
          <a:prstGeom prst="ellipse">
            <a:avLst/>
          </a:prstGeom>
          <a:noFill/>
          <a:ln w="317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38"/>
          <p:cNvSpPr>
            <a:spLocks noGrp="1" noChangeArrowheads="1"/>
          </p:cNvSpPr>
          <p:nvPr>
            <p:ph type="body" idx="1"/>
          </p:nvPr>
        </p:nvSpPr>
        <p:spPr>
          <a:xfrm>
            <a:off x="914400" y="1798638"/>
            <a:ext cx="8229600" cy="4525962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smtClean="0"/>
              <a:t> Fracture Properties  Rutting Properties</a:t>
            </a:r>
          </a:p>
        </p:txBody>
      </p:sp>
      <p:pic>
        <p:nvPicPr>
          <p:cNvPr id="38915" name="Picture 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29200" y="2590800"/>
            <a:ext cx="3810000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6" name="Picture 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66800" y="2590800"/>
            <a:ext cx="3810000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7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r>
              <a:rPr lang="en-US"/>
              <a:t>Slide</a:t>
            </a:r>
            <a:fld id="{A3D1C20E-80C1-432F-BB6F-DFA381528542}" type="slidenum">
              <a:rPr lang="en-US" sz="1800"/>
              <a:pPr/>
              <a:t>24</a:t>
            </a:fld>
            <a:endParaRPr lang="en-US" sz="1800"/>
          </a:p>
        </p:txBody>
      </p:sp>
      <p:sp>
        <p:nvSpPr>
          <p:cNvPr id="38918" name="Rectangle 37"/>
          <p:cNvSpPr>
            <a:spLocks noGrp="1" noChangeArrowheads="1"/>
          </p:cNvSpPr>
          <p:nvPr>
            <p:ph type="title"/>
          </p:nvPr>
        </p:nvSpPr>
        <p:spPr>
          <a:xfrm>
            <a:off x="1219200" y="152400"/>
            <a:ext cx="7696200" cy="1143000"/>
          </a:xfrm>
        </p:spPr>
        <p:txBody>
          <a:bodyPr/>
          <a:lstStyle/>
          <a:p>
            <a:pPr eaLnBrk="1" hangingPunct="1"/>
            <a:r>
              <a:rPr lang="en-US" sz="4000" smtClean="0"/>
              <a:t>Step 11: Fracture and Rutting Properties Input</a:t>
            </a: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1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66800" y="1981200"/>
            <a:ext cx="3810000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39" name="Rectangle 38"/>
          <p:cNvSpPr>
            <a:spLocks noGrp="1" noChangeArrowheads="1"/>
          </p:cNvSpPr>
          <p:nvPr>
            <p:ph type="body" idx="1"/>
          </p:nvPr>
        </p:nvSpPr>
        <p:spPr>
          <a:xfrm>
            <a:off x="914400" y="1219200"/>
            <a:ext cx="8229600" cy="4525963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smtClean="0"/>
              <a:t>    Existing AC            Existing PCC</a:t>
            </a:r>
          </a:p>
        </p:txBody>
      </p:sp>
      <p:sp>
        <p:nvSpPr>
          <p:cNvPr id="39940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r>
              <a:rPr lang="en-US"/>
              <a:t>Slide</a:t>
            </a:r>
            <a:fld id="{F7E110FE-4067-4BA0-A439-5C83C56C6D33}" type="slidenum">
              <a:rPr lang="en-US" sz="1800"/>
              <a:pPr/>
              <a:t>25</a:t>
            </a:fld>
            <a:endParaRPr lang="en-US" sz="1800"/>
          </a:p>
        </p:txBody>
      </p:sp>
      <p:sp>
        <p:nvSpPr>
          <p:cNvPr id="39941" name="Rectangle 37"/>
          <p:cNvSpPr>
            <a:spLocks noGrp="1" noChangeArrowheads="1"/>
          </p:cNvSpPr>
          <p:nvPr>
            <p:ph type="title"/>
          </p:nvPr>
        </p:nvSpPr>
        <p:spPr>
          <a:xfrm>
            <a:off x="1219200" y="152400"/>
            <a:ext cx="7696200" cy="1143000"/>
          </a:xfrm>
        </p:spPr>
        <p:txBody>
          <a:bodyPr/>
          <a:lstStyle/>
          <a:p>
            <a:pPr eaLnBrk="1" hangingPunct="1"/>
            <a:r>
              <a:rPr lang="en-US" sz="3600" smtClean="0"/>
              <a:t>Step 12: Existing Layer Properties Input</a:t>
            </a:r>
          </a:p>
        </p:txBody>
      </p:sp>
      <p:pic>
        <p:nvPicPr>
          <p:cNvPr id="39942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05400" y="1981200"/>
            <a:ext cx="3886200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43" name="Oval 9"/>
          <p:cNvSpPr>
            <a:spLocks noChangeArrowheads="1"/>
          </p:cNvSpPr>
          <p:nvPr/>
        </p:nvSpPr>
        <p:spPr bwMode="auto">
          <a:xfrm>
            <a:off x="5334000" y="4038600"/>
            <a:ext cx="3505200" cy="381000"/>
          </a:xfrm>
          <a:prstGeom prst="ellipse">
            <a:avLst/>
          </a:prstGeom>
          <a:noFill/>
          <a:ln w="317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9944" name="Oval 9"/>
          <p:cNvSpPr>
            <a:spLocks noChangeArrowheads="1"/>
          </p:cNvSpPr>
          <p:nvPr/>
        </p:nvSpPr>
        <p:spPr bwMode="auto">
          <a:xfrm>
            <a:off x="5334000" y="4800600"/>
            <a:ext cx="3505200" cy="381000"/>
          </a:xfrm>
          <a:prstGeom prst="ellipse">
            <a:avLst/>
          </a:prstGeom>
          <a:noFill/>
          <a:ln w="317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9945" name="Rectangle 16"/>
          <p:cNvSpPr txBox="1">
            <a:spLocks noChangeArrowheads="1"/>
          </p:cNvSpPr>
          <p:nvPr/>
        </p:nvSpPr>
        <p:spPr bwMode="auto">
          <a:xfrm>
            <a:off x="3276600" y="6248400"/>
            <a:ext cx="36576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90000"/>
              </a:lnSpc>
            </a:pPr>
            <a:r>
              <a:rPr lang="en-US" sz="1600">
                <a:latin typeface="Verdana" pitchFamily="34" charset="0"/>
              </a:rPr>
              <a:t>The default values are different between JPCP and CRCP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endParaRPr lang="en-US" sz="1600">
              <a:latin typeface="Verdana" pitchFamily="34" charset="0"/>
            </a:endParaRPr>
          </a:p>
        </p:txBody>
      </p:sp>
      <p:cxnSp>
        <p:nvCxnSpPr>
          <p:cNvPr id="18" name="Shape 17"/>
          <p:cNvCxnSpPr>
            <a:stCxn id="39943" idx="2"/>
          </p:cNvCxnSpPr>
          <p:nvPr/>
        </p:nvCxnSpPr>
        <p:spPr>
          <a:xfrm rot="10800000" flipV="1">
            <a:off x="4953000" y="4229100"/>
            <a:ext cx="381000" cy="2019300"/>
          </a:xfrm>
          <a:prstGeom prst="bentConnector2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>
            <a:endCxn id="39944" idx="2"/>
          </p:cNvCxnSpPr>
          <p:nvPr/>
        </p:nvCxnSpPr>
        <p:spPr>
          <a:xfrm flipV="1">
            <a:off x="4953000" y="4991100"/>
            <a:ext cx="381000" cy="3810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19200" y="1981200"/>
            <a:ext cx="3657600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3" name="Rectangle 38"/>
          <p:cNvSpPr>
            <a:spLocks noGrp="1" noChangeArrowheads="1"/>
          </p:cNvSpPr>
          <p:nvPr>
            <p:ph type="body" idx="1"/>
          </p:nvPr>
        </p:nvSpPr>
        <p:spPr>
          <a:xfrm>
            <a:off x="914400" y="1265238"/>
            <a:ext cx="8229600" cy="4525962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smtClean="0"/>
              <a:t>     Granular Base     Stabilized Base</a:t>
            </a:r>
          </a:p>
        </p:txBody>
      </p:sp>
      <p:sp>
        <p:nvSpPr>
          <p:cNvPr id="40964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r>
              <a:rPr lang="en-US"/>
              <a:t>Slide</a:t>
            </a:r>
            <a:fld id="{E28AF515-0E13-4CA4-B363-E0CAB0D8EE48}" type="slidenum">
              <a:rPr lang="en-US" sz="1800"/>
              <a:pPr/>
              <a:t>26</a:t>
            </a:fld>
            <a:endParaRPr lang="en-US" sz="1800"/>
          </a:p>
        </p:txBody>
      </p:sp>
      <p:sp>
        <p:nvSpPr>
          <p:cNvPr id="40965" name="Rectangle 37"/>
          <p:cNvSpPr>
            <a:spLocks noGrp="1" noChangeArrowheads="1"/>
          </p:cNvSpPr>
          <p:nvPr>
            <p:ph type="title"/>
          </p:nvPr>
        </p:nvSpPr>
        <p:spPr>
          <a:xfrm>
            <a:off x="1219200" y="152400"/>
            <a:ext cx="7696200" cy="1143000"/>
          </a:xfrm>
        </p:spPr>
        <p:txBody>
          <a:bodyPr/>
          <a:lstStyle/>
          <a:p>
            <a:pPr eaLnBrk="1" hangingPunct="1"/>
            <a:r>
              <a:rPr lang="en-US" sz="4000" smtClean="0"/>
              <a:t>Step 13: Base Layer Properties Input</a:t>
            </a:r>
          </a:p>
        </p:txBody>
      </p:sp>
      <p:pic>
        <p:nvPicPr>
          <p:cNvPr id="40966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05400" y="1981200"/>
            <a:ext cx="35814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38"/>
          <p:cNvSpPr>
            <a:spLocks noGrp="1" noChangeArrowheads="1"/>
          </p:cNvSpPr>
          <p:nvPr>
            <p:ph type="body" idx="1"/>
          </p:nvPr>
        </p:nvSpPr>
        <p:spPr>
          <a:xfrm>
            <a:off x="914400" y="1219200"/>
            <a:ext cx="8229600" cy="4525963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smtClean="0"/>
              <a:t>     Level 2                      Level 1</a:t>
            </a:r>
          </a:p>
        </p:txBody>
      </p:sp>
      <p:sp>
        <p:nvSpPr>
          <p:cNvPr id="41987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r>
              <a:rPr lang="en-US"/>
              <a:t>Slide</a:t>
            </a:r>
            <a:fld id="{C999715C-C4C8-451D-9A4C-F5CE2A61D88E}" type="slidenum">
              <a:rPr lang="en-US" sz="1800"/>
              <a:pPr/>
              <a:t>27</a:t>
            </a:fld>
            <a:endParaRPr lang="en-US" sz="1800"/>
          </a:p>
        </p:txBody>
      </p:sp>
      <p:sp>
        <p:nvSpPr>
          <p:cNvPr id="41988" name="Rectangle 37"/>
          <p:cNvSpPr>
            <a:spLocks noGrp="1" noChangeArrowheads="1"/>
          </p:cNvSpPr>
          <p:nvPr>
            <p:ph type="title"/>
          </p:nvPr>
        </p:nvSpPr>
        <p:spPr>
          <a:xfrm>
            <a:off x="1219200" y="152400"/>
            <a:ext cx="7696200" cy="1143000"/>
          </a:xfrm>
        </p:spPr>
        <p:txBody>
          <a:bodyPr/>
          <a:lstStyle/>
          <a:p>
            <a:pPr eaLnBrk="1" hangingPunct="1"/>
            <a:r>
              <a:rPr lang="en-US" sz="4000" smtClean="0"/>
              <a:t>Step 14: Subgrade Properties Input</a:t>
            </a:r>
          </a:p>
        </p:txBody>
      </p:sp>
      <p:pic>
        <p:nvPicPr>
          <p:cNvPr id="41989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66800" y="1981200"/>
            <a:ext cx="3886200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90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05400" y="1981200"/>
            <a:ext cx="3733800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0" y="1447800"/>
            <a:ext cx="685800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11" name="Slide Number Placeholder 2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r>
              <a:rPr lang="en-US"/>
              <a:t>Slide</a:t>
            </a:r>
            <a:fld id="{72B676FA-37CF-494B-926E-B80001086AEF}" type="slidenum">
              <a:rPr lang="en-US" sz="1800"/>
              <a:pPr/>
              <a:t>28</a:t>
            </a:fld>
            <a:endParaRPr lang="en-US" sz="1800"/>
          </a:p>
        </p:txBody>
      </p:sp>
      <p:sp>
        <p:nvSpPr>
          <p:cNvPr id="43012" name="Rectangle 2"/>
          <p:cNvSpPr>
            <a:spLocks noGrp="1" noChangeArrowheads="1"/>
          </p:cNvSpPr>
          <p:nvPr>
            <p:ph type="title"/>
          </p:nvPr>
        </p:nvSpPr>
        <p:spPr>
          <a:xfrm>
            <a:off x="1219200" y="152400"/>
            <a:ext cx="7696200" cy="1219200"/>
          </a:xfrm>
        </p:spPr>
        <p:txBody>
          <a:bodyPr/>
          <a:lstStyle/>
          <a:p>
            <a:pPr eaLnBrk="1" hangingPunct="1"/>
            <a:r>
              <a:rPr lang="en-US" sz="3600" smtClean="0"/>
              <a:t>Step 15: Save the Project File</a:t>
            </a:r>
          </a:p>
        </p:txBody>
      </p:sp>
      <p:sp>
        <p:nvSpPr>
          <p:cNvPr id="5" name="Rounded Rectangular Callout 4"/>
          <p:cNvSpPr/>
          <p:nvPr/>
        </p:nvSpPr>
        <p:spPr>
          <a:xfrm>
            <a:off x="2743200" y="3581400"/>
            <a:ext cx="2209800" cy="914400"/>
          </a:xfrm>
          <a:prstGeom prst="wedgeRoundRectCallout">
            <a:avLst>
              <a:gd name="adj1" fmla="val -81158"/>
              <a:gd name="adj2" fmla="val -225710"/>
              <a:gd name="adj3" fmla="val 16667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1400" dirty="0">
                <a:solidFill>
                  <a:schemeClr val="tx1"/>
                </a:solidFill>
              </a:rPr>
              <a:t>Click the “save” icon to save all these inputs before running analysis</a:t>
            </a:r>
          </a:p>
        </p:txBody>
      </p:sp>
      <p:pic>
        <p:nvPicPr>
          <p:cNvPr id="43014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486400" y="1219200"/>
            <a:ext cx="3490913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8" name="Straight Arrow Connector 7"/>
          <p:cNvCxnSpPr/>
          <p:nvPr/>
        </p:nvCxnSpPr>
        <p:spPr>
          <a:xfrm>
            <a:off x="2057400" y="1905000"/>
            <a:ext cx="3505200" cy="1588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016" name="Oval 9"/>
          <p:cNvSpPr>
            <a:spLocks noChangeArrowheads="1"/>
          </p:cNvSpPr>
          <p:nvPr/>
        </p:nvSpPr>
        <p:spPr bwMode="auto">
          <a:xfrm>
            <a:off x="6477000" y="3429000"/>
            <a:ext cx="1828800" cy="304800"/>
          </a:xfrm>
          <a:prstGeom prst="ellipse">
            <a:avLst/>
          </a:prstGeom>
          <a:noFill/>
          <a:ln w="317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cxnSp>
        <p:nvCxnSpPr>
          <p:cNvPr id="12" name="Shape 11"/>
          <p:cNvCxnSpPr/>
          <p:nvPr/>
        </p:nvCxnSpPr>
        <p:spPr>
          <a:xfrm rot="5400000">
            <a:off x="5522913" y="4686300"/>
            <a:ext cx="2058988" cy="1587"/>
          </a:xfrm>
          <a:prstGeom prst="bentConnector3">
            <a:avLst>
              <a:gd name="adj1" fmla="val 50000"/>
            </a:avLst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018" name="Rectangle 16"/>
          <p:cNvSpPr txBox="1">
            <a:spLocks noChangeArrowheads="1"/>
          </p:cNvSpPr>
          <p:nvPr/>
        </p:nvSpPr>
        <p:spPr bwMode="auto">
          <a:xfrm>
            <a:off x="3886200" y="5715000"/>
            <a:ext cx="4419600" cy="762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90000"/>
              </a:lnSpc>
            </a:pPr>
            <a:r>
              <a:rPr lang="en-US" sz="1600">
                <a:latin typeface="Verdana" pitchFamily="34" charset="0"/>
              </a:rPr>
              <a:t>If it is the first time to save the project, this window will pop up and users can input project name here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endParaRPr lang="en-US" sz="1600">
              <a:latin typeface="Verdana" pitchFamily="34" charset="0"/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0" y="1447800"/>
            <a:ext cx="685800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35" name="Slide Number Placeholder 2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r>
              <a:rPr lang="en-US"/>
              <a:t>Slide</a:t>
            </a:r>
            <a:fld id="{8B1B952D-6CDB-4404-8B2E-ACD1C32A2960}" type="slidenum">
              <a:rPr lang="en-US" sz="1800"/>
              <a:pPr/>
              <a:t>29</a:t>
            </a:fld>
            <a:endParaRPr lang="en-US" sz="1800"/>
          </a:p>
        </p:txBody>
      </p:sp>
      <p:sp>
        <p:nvSpPr>
          <p:cNvPr id="44036" name="Rectangle 2"/>
          <p:cNvSpPr>
            <a:spLocks noGrp="1" noChangeArrowheads="1"/>
          </p:cNvSpPr>
          <p:nvPr>
            <p:ph type="title"/>
          </p:nvPr>
        </p:nvSpPr>
        <p:spPr>
          <a:xfrm>
            <a:off x="1219200" y="152400"/>
            <a:ext cx="7696200" cy="1219200"/>
          </a:xfrm>
        </p:spPr>
        <p:txBody>
          <a:bodyPr/>
          <a:lstStyle/>
          <a:p>
            <a:pPr eaLnBrk="1" hangingPunct="1"/>
            <a:r>
              <a:rPr lang="en-US" smtClean="0"/>
              <a:t>Step 16: Run Analysis</a:t>
            </a:r>
          </a:p>
        </p:txBody>
      </p:sp>
      <p:sp>
        <p:nvSpPr>
          <p:cNvPr id="5" name="Rounded Rectangular Callout 4"/>
          <p:cNvSpPr/>
          <p:nvPr/>
        </p:nvSpPr>
        <p:spPr>
          <a:xfrm>
            <a:off x="3200400" y="4495800"/>
            <a:ext cx="2209800" cy="609600"/>
          </a:xfrm>
          <a:prstGeom prst="wedgeRoundRectCallout">
            <a:avLst>
              <a:gd name="adj1" fmla="val -64333"/>
              <a:gd name="adj2" fmla="val 214949"/>
              <a:gd name="adj3" fmla="val 16667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400" dirty="0">
                <a:solidFill>
                  <a:schemeClr val="tx1"/>
                </a:solidFill>
              </a:rPr>
              <a:t>Click this button</a:t>
            </a: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r>
              <a:rPr lang="en-US"/>
              <a:t>Slide</a:t>
            </a:r>
            <a:fld id="{BED47491-2E02-4AE3-8FA6-87F53D6448C7}" type="slidenum">
              <a:rPr lang="en-US" sz="1800"/>
              <a:pPr/>
              <a:t>3</a:t>
            </a:fld>
            <a:endParaRPr lang="en-US" sz="1800"/>
          </a:p>
        </p:txBody>
      </p:sp>
      <p:sp>
        <p:nvSpPr>
          <p:cNvPr id="17411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Presentation Outline</a:t>
            </a:r>
          </a:p>
        </p:txBody>
      </p:sp>
      <p:sp>
        <p:nvSpPr>
          <p:cNvPr id="17412" name="Rectangle 9"/>
          <p:cNvSpPr>
            <a:spLocks noGrp="1" noChangeArrowheads="1"/>
          </p:cNvSpPr>
          <p:nvPr>
            <p:ph type="body" idx="1"/>
          </p:nvPr>
        </p:nvSpPr>
        <p:spPr>
          <a:xfrm>
            <a:off x="1219200" y="1371600"/>
            <a:ext cx="7162800" cy="5105400"/>
          </a:xfrm>
        </p:spPr>
        <p:txBody>
          <a:bodyPr/>
          <a:lstStyle/>
          <a:p>
            <a:pPr eaLnBrk="1" hangingPunct="1">
              <a:lnSpc>
                <a:spcPct val="200000"/>
              </a:lnSpc>
              <a:spcAft>
                <a:spcPts val="600"/>
              </a:spcAft>
            </a:pPr>
            <a:r>
              <a:rPr lang="en-US" smtClean="0"/>
              <a:t>Introduction</a:t>
            </a:r>
          </a:p>
          <a:p>
            <a:pPr eaLnBrk="1" hangingPunct="1">
              <a:lnSpc>
                <a:spcPct val="200000"/>
              </a:lnSpc>
              <a:spcAft>
                <a:spcPts val="600"/>
              </a:spcAft>
            </a:pPr>
            <a:r>
              <a:rPr lang="en-US" smtClean="0"/>
              <a:t>Program training and exercises</a:t>
            </a:r>
          </a:p>
          <a:p>
            <a:pPr eaLnBrk="1" hangingPunct="1">
              <a:spcBef>
                <a:spcPts val="1800"/>
              </a:spcBef>
              <a:spcAft>
                <a:spcPts val="600"/>
              </a:spcAft>
            </a:pPr>
            <a:r>
              <a:rPr lang="en-US" smtClean="0"/>
              <a:t>Key inputs for existing pavement and field testing</a:t>
            </a:r>
          </a:p>
          <a:p>
            <a:pPr eaLnBrk="1" hangingPunct="1">
              <a:spcBef>
                <a:spcPts val="3000"/>
              </a:spcBef>
              <a:spcAft>
                <a:spcPts val="600"/>
              </a:spcAft>
            </a:pPr>
            <a:r>
              <a:rPr lang="en-US" smtClean="0"/>
              <a:t>Key inputs for asphalt overlay and lab testing</a:t>
            </a:r>
          </a:p>
          <a:p>
            <a:pPr eaLnBrk="1" hangingPunct="1">
              <a:spcAft>
                <a:spcPts val="600"/>
              </a:spcAft>
            </a:pPr>
            <a:endParaRPr lang="en-US" smtClean="0"/>
          </a:p>
          <a:p>
            <a:pPr eaLnBrk="1" hangingPunct="1">
              <a:spcAft>
                <a:spcPts val="600"/>
              </a:spcAft>
              <a:buFontTx/>
              <a:buNone/>
            </a:pPr>
            <a:endParaRPr lang="en-US" smtClean="0"/>
          </a:p>
          <a:p>
            <a:pPr eaLnBrk="1" hangingPunct="1">
              <a:buFontTx/>
              <a:buNone/>
            </a:pPr>
            <a:endParaRPr lang="en-US" smtClean="0"/>
          </a:p>
          <a:p>
            <a:pPr eaLnBrk="1" hangingPunct="1">
              <a:buFontTx/>
              <a:buNone/>
            </a:pPr>
            <a:endParaRPr lang="en-US" smtClean="0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r>
              <a:rPr lang="en-US"/>
              <a:t>Slide</a:t>
            </a:r>
            <a:fld id="{27CE6EA3-A5AA-408A-BAD7-9E2326110A99}" type="slidenum">
              <a:rPr lang="en-US" sz="1800"/>
              <a:pPr/>
              <a:t>30</a:t>
            </a:fld>
            <a:endParaRPr lang="en-US" sz="1800"/>
          </a:p>
        </p:txBody>
      </p:sp>
      <p:sp>
        <p:nvSpPr>
          <p:cNvPr id="45059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Example 1 (Paris Workshop)</a:t>
            </a:r>
          </a:p>
        </p:txBody>
      </p:sp>
      <p:sp>
        <p:nvSpPr>
          <p:cNvPr id="45060" name="Rectangle 5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AC over AC</a:t>
            </a:r>
          </a:p>
          <a:p>
            <a:pPr eaLnBrk="1" hangingPunct="1"/>
            <a:r>
              <a:rPr lang="en-US" smtClean="0"/>
              <a:t>Design life: 10 years</a:t>
            </a:r>
          </a:p>
          <a:p>
            <a:pPr eaLnBrk="1" hangingPunct="1"/>
            <a:r>
              <a:rPr lang="en-US" smtClean="0"/>
              <a:t>District: Paris, Lamar</a:t>
            </a:r>
          </a:p>
          <a:p>
            <a:pPr eaLnBrk="1" hangingPunct="1"/>
            <a:r>
              <a:rPr lang="en-US" smtClean="0"/>
              <a:t>Traffic: 5 million ESALs for 20 years</a:t>
            </a:r>
          </a:p>
          <a:p>
            <a:pPr eaLnBrk="1" hangingPunct="1"/>
            <a:r>
              <a:rPr lang="en-US" smtClean="0"/>
              <a:t>Location: latitude 33°39’, longitude -95°33’, and elevation 600 ft</a:t>
            </a:r>
          </a:p>
          <a:p>
            <a:pPr eaLnBrk="1" hangingPunct="1">
              <a:buFontTx/>
              <a:buNone/>
            </a:pPr>
            <a:endParaRPr lang="en-US" smtClean="0"/>
          </a:p>
          <a:p>
            <a:pPr eaLnBrk="1" hangingPunct="1">
              <a:buFontTx/>
              <a:buNone/>
            </a:pPr>
            <a:endParaRPr lang="en-US" smtClean="0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r>
              <a:rPr lang="en-US"/>
              <a:t>Slide</a:t>
            </a:r>
            <a:fld id="{0FFAAA8D-1D23-44B3-A0C8-1D9885873959}" type="slidenum">
              <a:rPr lang="en-US" sz="1800"/>
              <a:pPr/>
              <a:t>31</a:t>
            </a:fld>
            <a:endParaRPr lang="en-US" sz="1800"/>
          </a:p>
        </p:txBody>
      </p:sp>
      <p:sp>
        <p:nvSpPr>
          <p:cNvPr id="46083" name="Rectangle 4"/>
          <p:cNvSpPr>
            <a:spLocks noGrp="1" noChangeArrowheads="1"/>
          </p:cNvSpPr>
          <p:nvPr>
            <p:ph type="title"/>
          </p:nvPr>
        </p:nvSpPr>
        <p:spPr>
          <a:xfrm>
            <a:off x="1219200" y="152400"/>
            <a:ext cx="7924800" cy="1143000"/>
          </a:xfrm>
        </p:spPr>
        <p:txBody>
          <a:bodyPr/>
          <a:lstStyle/>
          <a:p>
            <a:pPr eaLnBrk="1" hangingPunct="1"/>
            <a:r>
              <a:rPr lang="en-US" sz="4000" smtClean="0"/>
              <a:t>Example 1 (Paris Workshop) (Continued)</a:t>
            </a:r>
          </a:p>
        </p:txBody>
      </p:sp>
      <p:sp>
        <p:nvSpPr>
          <p:cNvPr id="46084" name="Rectangle 3"/>
          <p:cNvSpPr txBox="1">
            <a:spLocks noChangeArrowheads="1"/>
          </p:cNvSpPr>
          <p:nvPr/>
        </p:nvSpPr>
        <p:spPr bwMode="auto">
          <a:xfrm>
            <a:off x="1219200" y="1295400"/>
            <a:ext cx="71628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3200">
                <a:latin typeface="Verdana" pitchFamily="34" charset="0"/>
              </a:rPr>
              <a:t>Layer thickness</a:t>
            </a:r>
          </a:p>
          <a:p>
            <a:pPr marL="742950" lvl="1" indent="-285750">
              <a:spcBef>
                <a:spcPct val="20000"/>
              </a:spcBef>
              <a:buFontTx/>
              <a:buChar char="–"/>
            </a:pPr>
            <a:r>
              <a:rPr lang="en-US"/>
              <a:t>AC overlay: 2 inches;  Existing AC: 3 inches;  Base: 6 inches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3200">
                <a:latin typeface="Verdana" pitchFamily="34" charset="0"/>
              </a:rPr>
              <a:t>AC overlay property</a:t>
            </a:r>
          </a:p>
          <a:p>
            <a:pPr marL="742950" lvl="1" indent="-285750">
              <a:spcBef>
                <a:spcPct val="20000"/>
              </a:spcBef>
              <a:buFontTx/>
              <a:buChar char="–"/>
            </a:pPr>
            <a:r>
              <a:rPr lang="en-US"/>
              <a:t>Mix type: Type D; Binder type: PG 76-22</a:t>
            </a:r>
          </a:p>
          <a:p>
            <a:pPr marL="742950" lvl="1" indent="-285750">
              <a:spcBef>
                <a:spcPct val="20000"/>
              </a:spcBef>
              <a:buFontTx/>
              <a:buChar char="–"/>
            </a:pPr>
            <a:r>
              <a:rPr lang="en-US"/>
              <a:t>Modulus Input Level: Level 3-default values</a:t>
            </a:r>
          </a:p>
          <a:p>
            <a:pPr marL="742950" lvl="1" indent="-285750">
              <a:spcBef>
                <a:spcPct val="20000"/>
              </a:spcBef>
              <a:buFontTx/>
              <a:buChar char="–"/>
            </a:pPr>
            <a:r>
              <a:rPr lang="en-US"/>
              <a:t>Fracture properties and Rutting properties: default values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3200">
                <a:latin typeface="Verdana" pitchFamily="34" charset="0"/>
              </a:rPr>
              <a:t>Existing AC layer property</a:t>
            </a:r>
          </a:p>
          <a:p>
            <a:pPr marL="742950" lvl="1" indent="-285750">
              <a:spcBef>
                <a:spcPct val="20000"/>
              </a:spcBef>
              <a:buFontTx/>
              <a:buChar char="–"/>
            </a:pPr>
            <a:r>
              <a:rPr lang="en-US"/>
              <a:t>Transverse cracking, medium severity, cracking space: 15 ft</a:t>
            </a:r>
          </a:p>
          <a:p>
            <a:pPr marL="742950" lvl="1" indent="-285750">
              <a:spcBef>
                <a:spcPct val="20000"/>
              </a:spcBef>
              <a:buFontTx/>
              <a:buChar char="–"/>
            </a:pPr>
            <a:r>
              <a:rPr lang="en-US"/>
              <a:t>FWD modulus @ 77 °F: 500 ksi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3200">
                <a:latin typeface="Verdana" pitchFamily="34" charset="0"/>
              </a:rPr>
              <a:t>Base</a:t>
            </a:r>
          </a:p>
          <a:p>
            <a:pPr marL="742950" lvl="1" indent="-285750">
              <a:spcBef>
                <a:spcPct val="20000"/>
              </a:spcBef>
              <a:buFontTx/>
              <a:buChar char="–"/>
            </a:pPr>
            <a:r>
              <a:rPr lang="en-US"/>
              <a:t>Type: CTB, Modulus: 200 ksi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3200">
                <a:latin typeface="Verdana" pitchFamily="34" charset="0"/>
              </a:rPr>
              <a:t>Subgrade</a:t>
            </a:r>
          </a:p>
          <a:p>
            <a:pPr marL="742950" lvl="1" indent="-285750">
              <a:spcBef>
                <a:spcPct val="20000"/>
              </a:spcBef>
              <a:buFontTx/>
              <a:buChar char="–"/>
            </a:pPr>
            <a:r>
              <a:rPr lang="en-US"/>
              <a:t>Modulus: By default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endParaRPr lang="en-US" sz="3200">
              <a:latin typeface="Verdana" pitchFamily="34" charset="0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</a:pPr>
            <a:endParaRPr lang="en-US" sz="3200">
              <a:latin typeface="Verdana" pitchFamily="34" charset="0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</a:pPr>
            <a:endParaRPr lang="en-US" sz="3200">
              <a:latin typeface="Verdana" pitchFamily="34" charset="0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</a:pPr>
            <a:endParaRPr lang="en-US" sz="3200">
              <a:latin typeface="Verdana" pitchFamily="34" charset="0"/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r>
              <a:rPr lang="en-US"/>
              <a:t>Slide</a:t>
            </a:r>
            <a:fld id="{8783AF30-9CC7-4C46-B8C1-EA2202A2E4A9}" type="slidenum">
              <a:rPr lang="en-US" sz="1800"/>
              <a:pPr/>
              <a:t>32</a:t>
            </a:fld>
            <a:endParaRPr lang="en-US" sz="1800"/>
          </a:p>
        </p:txBody>
      </p:sp>
      <p:sp>
        <p:nvSpPr>
          <p:cNvPr id="47107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Example 1 (Paris Workshop) Result</a:t>
            </a:r>
          </a:p>
        </p:txBody>
      </p:sp>
      <p:sp>
        <p:nvSpPr>
          <p:cNvPr id="15" name="Rectangle 5"/>
          <p:cNvSpPr txBox="1">
            <a:spLocks noChangeArrowheads="1"/>
          </p:cNvSpPr>
          <p:nvPr/>
        </p:nvSpPr>
        <p:spPr bwMode="auto">
          <a:xfrm>
            <a:off x="1219200" y="1570038"/>
            <a:ext cx="75438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defRPr/>
            </a:pPr>
            <a:r>
              <a:rPr lang="en-US" sz="3200" kern="0" dirty="0">
                <a:latin typeface="+mn-lt"/>
              </a:rPr>
              <a:t>    </a:t>
            </a:r>
            <a:r>
              <a:rPr lang="en-US" sz="2600" kern="0" dirty="0">
                <a:latin typeface="+mn-lt"/>
              </a:rPr>
              <a:t>Cracking                          Rutting</a:t>
            </a:r>
          </a:p>
        </p:txBody>
      </p:sp>
      <p:pic>
        <p:nvPicPr>
          <p:cNvPr id="47109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66800" y="2286000"/>
            <a:ext cx="3657600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10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57800" y="2286000"/>
            <a:ext cx="3657600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r>
              <a:rPr lang="en-US"/>
              <a:t>Slide</a:t>
            </a:r>
            <a:fld id="{7F0D6634-42C0-437B-B45B-BB248F4E4E02}" type="slidenum">
              <a:rPr lang="en-US" sz="1800"/>
              <a:pPr/>
              <a:t>33</a:t>
            </a:fld>
            <a:endParaRPr lang="en-US" sz="1800"/>
          </a:p>
        </p:txBody>
      </p:sp>
      <p:sp>
        <p:nvSpPr>
          <p:cNvPr id="48131" name="Rectangle 4"/>
          <p:cNvSpPr>
            <a:spLocks noGrp="1" noChangeArrowheads="1"/>
          </p:cNvSpPr>
          <p:nvPr>
            <p:ph type="title"/>
          </p:nvPr>
        </p:nvSpPr>
        <p:spPr>
          <a:xfrm>
            <a:off x="1219200" y="152400"/>
            <a:ext cx="7620000" cy="1143000"/>
          </a:xfrm>
        </p:spPr>
        <p:txBody>
          <a:bodyPr/>
          <a:lstStyle/>
          <a:p>
            <a:pPr eaLnBrk="1" hangingPunct="1"/>
            <a:r>
              <a:rPr lang="en-US" smtClean="0"/>
              <a:t>Example 1 (Austin Workshop)</a:t>
            </a:r>
          </a:p>
        </p:txBody>
      </p:sp>
      <p:sp>
        <p:nvSpPr>
          <p:cNvPr id="48132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1219200" y="1371600"/>
            <a:ext cx="7467600" cy="4495800"/>
          </a:xfrm>
        </p:spPr>
        <p:txBody>
          <a:bodyPr/>
          <a:lstStyle/>
          <a:p>
            <a:pPr eaLnBrk="1" hangingPunct="1"/>
            <a:r>
              <a:rPr lang="en-US" sz="2800" smtClean="0"/>
              <a:t>Overlay Type: AC over JPCP</a:t>
            </a:r>
          </a:p>
          <a:p>
            <a:pPr eaLnBrk="1" hangingPunct="1"/>
            <a:r>
              <a:rPr lang="en-US" sz="2800" smtClean="0"/>
              <a:t>Design or Analysis Life: 15 years</a:t>
            </a:r>
          </a:p>
          <a:p>
            <a:pPr eaLnBrk="1" hangingPunct="1"/>
            <a:r>
              <a:rPr lang="en-US" sz="2800" smtClean="0"/>
              <a:t>District: Austin; County: Travis</a:t>
            </a:r>
          </a:p>
          <a:p>
            <a:pPr eaLnBrk="1" hangingPunct="1"/>
            <a:r>
              <a:rPr lang="en-US" sz="2800" smtClean="0"/>
              <a:t>Analysis Parameters &amp; Criteria:</a:t>
            </a:r>
          </a:p>
          <a:p>
            <a:pPr eaLnBrk="1" hangingPunct="1">
              <a:buFontTx/>
              <a:buNone/>
            </a:pPr>
            <a:r>
              <a:rPr lang="en-US" smtClean="0"/>
              <a:t>   </a:t>
            </a:r>
            <a:r>
              <a:rPr lang="en-US" sz="2400" smtClean="0"/>
              <a:t>Reflective Cracking Rate Limit: 50%</a:t>
            </a:r>
          </a:p>
          <a:p>
            <a:pPr eaLnBrk="1" hangingPunct="1">
              <a:buFontTx/>
              <a:buNone/>
            </a:pPr>
            <a:r>
              <a:rPr lang="en-US" sz="2400" smtClean="0"/>
              <a:t>    AC Rutting: 0.5 inch</a:t>
            </a:r>
          </a:p>
          <a:p>
            <a:pPr eaLnBrk="1" hangingPunct="1"/>
            <a:r>
              <a:rPr lang="en-US" sz="2800" smtClean="0"/>
              <a:t>Traffic: </a:t>
            </a:r>
            <a:r>
              <a:rPr lang="en-US" sz="2400" smtClean="0"/>
              <a:t>ADT-Beginning: 20000; ADT-End: 35000; ESALs: 5.0 million; Speed: 60 mph</a:t>
            </a:r>
          </a:p>
          <a:p>
            <a:pPr eaLnBrk="1" hangingPunct="1"/>
            <a:r>
              <a:rPr lang="en-US" sz="2800" smtClean="0"/>
              <a:t>Weather Station: Austin/City, Tx</a:t>
            </a:r>
            <a:endParaRPr lang="en-US" smtClean="0"/>
          </a:p>
          <a:p>
            <a:pPr eaLnBrk="1" hangingPunct="1">
              <a:buFontTx/>
              <a:buNone/>
            </a:pPr>
            <a:endParaRPr lang="en-US" smtClean="0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r>
              <a:rPr lang="en-US"/>
              <a:t>Slide</a:t>
            </a:r>
            <a:fld id="{0DCF7FCC-2A6A-4E0E-A572-E97CC4737AA1}" type="slidenum">
              <a:rPr lang="en-US" sz="1800"/>
              <a:pPr/>
              <a:t>34</a:t>
            </a:fld>
            <a:endParaRPr lang="en-US" sz="1800"/>
          </a:p>
        </p:txBody>
      </p:sp>
      <p:sp>
        <p:nvSpPr>
          <p:cNvPr id="49155" name="Rectangle 4"/>
          <p:cNvSpPr>
            <a:spLocks noGrp="1" noChangeArrowheads="1"/>
          </p:cNvSpPr>
          <p:nvPr>
            <p:ph type="title"/>
          </p:nvPr>
        </p:nvSpPr>
        <p:spPr>
          <a:xfrm>
            <a:off x="1219200" y="76200"/>
            <a:ext cx="7772400" cy="990600"/>
          </a:xfrm>
        </p:spPr>
        <p:txBody>
          <a:bodyPr/>
          <a:lstStyle/>
          <a:p>
            <a:pPr eaLnBrk="1" hangingPunct="1"/>
            <a:r>
              <a:rPr lang="en-US" sz="4000" smtClean="0"/>
              <a:t>Example 1 (Austin Workshop ) (Continued)</a:t>
            </a:r>
          </a:p>
        </p:txBody>
      </p:sp>
      <p:sp>
        <p:nvSpPr>
          <p:cNvPr id="49156" name="Rectangle 3"/>
          <p:cNvSpPr txBox="1">
            <a:spLocks noChangeArrowheads="1"/>
          </p:cNvSpPr>
          <p:nvPr/>
        </p:nvSpPr>
        <p:spPr bwMode="auto">
          <a:xfrm>
            <a:off x="1219200" y="1219200"/>
            <a:ext cx="75438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3200">
                <a:latin typeface="Verdana" pitchFamily="34" charset="0"/>
              </a:rPr>
              <a:t>Layer thickness</a:t>
            </a:r>
          </a:p>
          <a:p>
            <a:pPr marL="742950" lvl="1" indent="-285750">
              <a:spcBef>
                <a:spcPct val="20000"/>
              </a:spcBef>
              <a:buFontTx/>
              <a:buChar char="–"/>
            </a:pPr>
            <a:r>
              <a:rPr lang="en-US"/>
              <a:t>AC overlay: 2.5 inches;  Existing JPCP: 9 inches;  Base: 4 inches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3200">
                <a:latin typeface="Verdana" pitchFamily="34" charset="0"/>
              </a:rPr>
              <a:t>AC overlay property</a:t>
            </a:r>
          </a:p>
          <a:p>
            <a:pPr marL="742950" lvl="1" indent="-285750">
              <a:spcBef>
                <a:spcPct val="20000"/>
              </a:spcBef>
              <a:buFontTx/>
              <a:buChar char="–"/>
            </a:pPr>
            <a:r>
              <a:rPr lang="en-US"/>
              <a:t>Mix type: Type D; Binder type: PG 76-22</a:t>
            </a:r>
          </a:p>
          <a:p>
            <a:pPr marL="742950" lvl="1" indent="-285750">
              <a:spcBef>
                <a:spcPct val="20000"/>
              </a:spcBef>
              <a:buFontTx/>
              <a:buChar char="–"/>
            </a:pPr>
            <a:r>
              <a:rPr lang="en-US"/>
              <a:t>Modulus Input Level: Level 3-default values</a:t>
            </a:r>
          </a:p>
          <a:p>
            <a:pPr marL="742950" lvl="1" indent="-285750">
              <a:spcBef>
                <a:spcPct val="20000"/>
              </a:spcBef>
              <a:buFontTx/>
              <a:buChar char="–"/>
            </a:pPr>
            <a:r>
              <a:rPr lang="en-US"/>
              <a:t>Fracture properties and Rutting properties: default values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3200">
                <a:latin typeface="Verdana" pitchFamily="34" charset="0"/>
              </a:rPr>
              <a:t>Existing JPCP property</a:t>
            </a:r>
          </a:p>
          <a:p>
            <a:pPr marL="742950" lvl="1" indent="-285750">
              <a:spcBef>
                <a:spcPct val="20000"/>
              </a:spcBef>
              <a:buFontTx/>
              <a:buChar char="–"/>
            </a:pPr>
            <a:r>
              <a:rPr lang="en-US"/>
              <a:t>Modulus: 4000 ksi, cracking space: 15 ft, LTE: 70%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3200">
                <a:latin typeface="Verdana" pitchFamily="34" charset="0"/>
              </a:rPr>
              <a:t>Base</a:t>
            </a:r>
          </a:p>
          <a:p>
            <a:pPr marL="742950" lvl="1" indent="-285750">
              <a:spcBef>
                <a:spcPct val="20000"/>
              </a:spcBef>
              <a:buFontTx/>
              <a:buChar char="–"/>
            </a:pPr>
            <a:r>
              <a:rPr lang="en-US"/>
              <a:t>Type: Granular base, Modulus: 50 ksi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3200">
                <a:latin typeface="Verdana" pitchFamily="34" charset="0"/>
              </a:rPr>
              <a:t>Subgrade</a:t>
            </a:r>
          </a:p>
          <a:p>
            <a:pPr marL="742950" lvl="1" indent="-285750">
              <a:spcBef>
                <a:spcPct val="20000"/>
              </a:spcBef>
              <a:buFontTx/>
              <a:buChar char="–"/>
            </a:pPr>
            <a:r>
              <a:rPr lang="en-US"/>
              <a:t>Modulus: By default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endParaRPr lang="en-US" sz="3200">
              <a:latin typeface="Verdana" pitchFamily="34" charset="0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</a:pPr>
            <a:endParaRPr lang="en-US" sz="3200">
              <a:latin typeface="Verdana" pitchFamily="34" charset="0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</a:pPr>
            <a:endParaRPr lang="en-US" sz="3200">
              <a:latin typeface="Verdana" pitchFamily="34" charset="0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</a:pPr>
            <a:endParaRPr lang="en-US" sz="3200">
              <a:latin typeface="Verdana" pitchFamily="34" charset="0"/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r>
              <a:rPr lang="en-US"/>
              <a:t>Slide</a:t>
            </a:r>
            <a:fld id="{90861439-47F8-4E67-9AAD-D93895E3D48E}" type="slidenum">
              <a:rPr lang="en-US" sz="1800"/>
              <a:pPr/>
              <a:t>35</a:t>
            </a:fld>
            <a:endParaRPr lang="en-US" sz="1800"/>
          </a:p>
        </p:txBody>
      </p:sp>
      <p:sp>
        <p:nvSpPr>
          <p:cNvPr id="50179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Exercise 1</a:t>
            </a:r>
          </a:p>
        </p:txBody>
      </p:sp>
      <p:sp>
        <p:nvSpPr>
          <p:cNvPr id="50180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1219200" y="1219200"/>
            <a:ext cx="7162800" cy="5334000"/>
          </a:xfrm>
        </p:spPr>
        <p:txBody>
          <a:bodyPr/>
          <a:lstStyle/>
          <a:p>
            <a:pPr eaLnBrk="1" hangingPunct="1">
              <a:spcBef>
                <a:spcPts val="1200"/>
              </a:spcBef>
            </a:pPr>
            <a:r>
              <a:rPr lang="en-US" smtClean="0"/>
              <a:t>Use “New” function</a:t>
            </a:r>
          </a:p>
          <a:p>
            <a:pPr eaLnBrk="1" hangingPunct="1">
              <a:spcBef>
                <a:spcPts val="1200"/>
              </a:spcBef>
            </a:pPr>
            <a:r>
              <a:rPr lang="en-US" smtClean="0"/>
              <a:t>Change the previous example to 2-lift overlays</a:t>
            </a:r>
          </a:p>
          <a:p>
            <a:pPr eaLnBrk="1" hangingPunct="1">
              <a:spcBef>
                <a:spcPts val="1200"/>
              </a:spcBef>
            </a:pPr>
            <a:r>
              <a:rPr lang="en-US" smtClean="0"/>
              <a:t>The top overlay is the same Type D mix, but its thickness reduces to </a:t>
            </a:r>
            <a:r>
              <a:rPr lang="en-US" smtClean="0">
                <a:solidFill>
                  <a:srgbClr val="FF0000"/>
                </a:solidFill>
              </a:rPr>
              <a:t>1.5</a:t>
            </a:r>
            <a:r>
              <a:rPr lang="en-US" smtClean="0"/>
              <a:t> inches</a:t>
            </a:r>
          </a:p>
          <a:p>
            <a:pPr eaLnBrk="1" hangingPunct="1">
              <a:spcBef>
                <a:spcPts val="1200"/>
              </a:spcBef>
            </a:pPr>
            <a:r>
              <a:rPr lang="en-US" smtClean="0"/>
              <a:t>The bottom overlay is </a:t>
            </a:r>
            <a:r>
              <a:rPr lang="en-US" smtClean="0">
                <a:solidFill>
                  <a:srgbClr val="FF0000"/>
                </a:solidFill>
              </a:rPr>
              <a:t>1</a:t>
            </a:r>
            <a:r>
              <a:rPr lang="en-US" smtClean="0"/>
              <a:t> inch CAM mix with a PG76-22 binder</a:t>
            </a:r>
          </a:p>
          <a:p>
            <a:pPr eaLnBrk="1" hangingPunct="1">
              <a:spcBef>
                <a:spcPts val="1200"/>
              </a:spcBef>
            </a:pPr>
            <a:r>
              <a:rPr lang="en-US" smtClean="0"/>
              <a:t>All the other inputs are kept the same as Example 1</a:t>
            </a:r>
          </a:p>
          <a:p>
            <a:pPr eaLnBrk="1" hangingPunct="1">
              <a:buFontTx/>
              <a:buNone/>
            </a:pPr>
            <a:endParaRPr lang="en-US" smtClean="0"/>
          </a:p>
          <a:p>
            <a:pPr eaLnBrk="1" hangingPunct="1">
              <a:buFontTx/>
              <a:buNone/>
            </a:pPr>
            <a:endParaRPr lang="en-US" smtClean="0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r>
              <a:rPr lang="en-US"/>
              <a:t>Slide</a:t>
            </a:r>
            <a:fld id="{46A33203-4F12-4E72-9A4A-18992380CCD2}" type="slidenum">
              <a:rPr lang="en-US" sz="1800"/>
              <a:pPr/>
              <a:t>36</a:t>
            </a:fld>
            <a:endParaRPr lang="en-US" sz="1800"/>
          </a:p>
        </p:txBody>
      </p:sp>
      <p:sp>
        <p:nvSpPr>
          <p:cNvPr id="51203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Exercise 2</a:t>
            </a:r>
          </a:p>
        </p:txBody>
      </p:sp>
      <p:sp>
        <p:nvSpPr>
          <p:cNvPr id="51204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1219200" y="1371600"/>
            <a:ext cx="7162800" cy="3810000"/>
          </a:xfrm>
        </p:spPr>
        <p:txBody>
          <a:bodyPr/>
          <a:lstStyle/>
          <a:p>
            <a:pPr eaLnBrk="1" hangingPunct="1"/>
            <a:r>
              <a:rPr lang="en-US" smtClean="0"/>
              <a:t>Use “Save as” function</a:t>
            </a:r>
          </a:p>
          <a:p>
            <a:pPr eaLnBrk="1" hangingPunct="1"/>
            <a:r>
              <a:rPr lang="en-US" smtClean="0"/>
              <a:t>Change the previous exercise back to one lift overlay</a:t>
            </a:r>
          </a:p>
          <a:p>
            <a:pPr eaLnBrk="1" hangingPunct="1"/>
            <a:r>
              <a:rPr lang="en-US" smtClean="0"/>
              <a:t>Select overlay mix: SMA-D with a PG76-22 binder</a:t>
            </a:r>
          </a:p>
          <a:p>
            <a:pPr eaLnBrk="1" hangingPunct="1"/>
            <a:r>
              <a:rPr lang="en-US" smtClean="0"/>
              <a:t>Keep all the other inputs the same as Example 1</a:t>
            </a:r>
          </a:p>
          <a:p>
            <a:pPr eaLnBrk="1" hangingPunct="1">
              <a:buFontTx/>
              <a:buNone/>
            </a:pPr>
            <a:endParaRPr lang="en-US" smtClean="0"/>
          </a:p>
          <a:p>
            <a:pPr eaLnBrk="1" hangingPunct="1">
              <a:buFontTx/>
              <a:buNone/>
            </a:pPr>
            <a:endParaRPr lang="en-US" smtClean="0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r>
              <a:rPr lang="en-US"/>
              <a:t>Slide</a:t>
            </a:r>
            <a:fld id="{50206140-A9F2-4DE8-9207-2AC688129400}" type="slidenum">
              <a:rPr lang="en-US" sz="1800"/>
              <a:pPr/>
              <a:t>37</a:t>
            </a:fld>
            <a:endParaRPr lang="en-US" sz="1800"/>
          </a:p>
        </p:txBody>
      </p:sp>
      <p:sp>
        <p:nvSpPr>
          <p:cNvPr id="52227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Exercise 2_Hint</a:t>
            </a:r>
          </a:p>
        </p:txBody>
      </p:sp>
      <p:sp>
        <p:nvSpPr>
          <p:cNvPr id="52228" name="Rectangle 5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Use “save as” function</a:t>
            </a:r>
          </a:p>
          <a:p>
            <a:pPr eaLnBrk="1" hangingPunct="1"/>
            <a:r>
              <a:rPr lang="en-US" smtClean="0"/>
              <a:t>Click radio button “1” to remove an overlay (</a:t>
            </a:r>
            <a:r>
              <a:rPr lang="en-US" smtClean="0">
                <a:solidFill>
                  <a:srgbClr val="FF0000"/>
                </a:solidFill>
              </a:rPr>
              <a:t>Remember: choose/highlight one overlay first</a:t>
            </a:r>
            <a:r>
              <a:rPr lang="en-US" smtClean="0"/>
              <a:t>)</a:t>
            </a:r>
          </a:p>
          <a:p>
            <a:pPr eaLnBrk="1" hangingPunct="1"/>
            <a:endParaRPr lang="en-US" smtClean="0"/>
          </a:p>
          <a:p>
            <a:pPr eaLnBrk="1" hangingPunct="1"/>
            <a:endParaRPr lang="en-US" smtClean="0"/>
          </a:p>
          <a:p>
            <a:pPr eaLnBrk="1" hangingPunct="1">
              <a:buFontTx/>
              <a:buNone/>
            </a:pPr>
            <a:endParaRPr lang="en-US" smtClean="0"/>
          </a:p>
          <a:p>
            <a:pPr eaLnBrk="1" hangingPunct="1">
              <a:buFontTx/>
              <a:buNone/>
            </a:pPr>
            <a:endParaRPr lang="en-US" smtClean="0"/>
          </a:p>
        </p:txBody>
      </p:sp>
      <p:pic>
        <p:nvPicPr>
          <p:cNvPr id="52229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87875" y="3657600"/>
            <a:ext cx="4479925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" name="Straight Arrow Connector 6"/>
          <p:cNvCxnSpPr/>
          <p:nvPr/>
        </p:nvCxnSpPr>
        <p:spPr>
          <a:xfrm rot="5400000">
            <a:off x="4572000" y="2971800"/>
            <a:ext cx="1752600" cy="53340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r>
              <a:rPr lang="en-US"/>
              <a:t>Slide</a:t>
            </a:r>
            <a:fld id="{9D813205-6FD4-44CD-ACDE-21C6CA132D34}" type="slidenum">
              <a:rPr lang="en-US" sz="1800"/>
              <a:pPr/>
              <a:t>38</a:t>
            </a:fld>
            <a:endParaRPr lang="en-US" sz="1800"/>
          </a:p>
        </p:txBody>
      </p:sp>
      <p:sp>
        <p:nvSpPr>
          <p:cNvPr id="53251" name="Rectangle 4"/>
          <p:cNvSpPr>
            <a:spLocks noGrp="1" noChangeArrowheads="1"/>
          </p:cNvSpPr>
          <p:nvPr>
            <p:ph type="title"/>
          </p:nvPr>
        </p:nvSpPr>
        <p:spPr>
          <a:xfrm>
            <a:off x="1219200" y="76200"/>
            <a:ext cx="7696200" cy="990600"/>
          </a:xfrm>
        </p:spPr>
        <p:txBody>
          <a:bodyPr/>
          <a:lstStyle/>
          <a:p>
            <a:pPr eaLnBrk="1" hangingPunct="1"/>
            <a:r>
              <a:rPr lang="en-US" sz="4000" smtClean="0"/>
              <a:t>Summary for Different Overlay Mixes</a:t>
            </a:r>
          </a:p>
        </p:txBody>
      </p:sp>
      <p:sp>
        <p:nvSpPr>
          <p:cNvPr id="53252" name="Rectangle 16"/>
          <p:cNvSpPr txBox="1">
            <a:spLocks noChangeArrowheads="1"/>
          </p:cNvSpPr>
          <p:nvPr/>
        </p:nvSpPr>
        <p:spPr bwMode="auto">
          <a:xfrm>
            <a:off x="1447800" y="1905000"/>
            <a:ext cx="6477000" cy="381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90000"/>
              </a:lnSpc>
            </a:pPr>
            <a:r>
              <a:rPr lang="en-US" sz="1600">
                <a:latin typeface="Verdana" pitchFamily="34" charset="0"/>
              </a:rPr>
              <a:t>After </a:t>
            </a:r>
            <a:r>
              <a:rPr lang="en-US" sz="2000">
                <a:solidFill>
                  <a:srgbClr val="FF0000"/>
                </a:solidFill>
                <a:latin typeface="Verdana" pitchFamily="34" charset="0"/>
              </a:rPr>
              <a:t>52</a:t>
            </a:r>
            <a:r>
              <a:rPr lang="en-US" sz="1600">
                <a:latin typeface="Verdana" pitchFamily="34" charset="0"/>
              </a:rPr>
              <a:t> months, Reflective Cracking Rate reaches 50%.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endParaRPr lang="en-US" sz="1600">
              <a:latin typeface="Verdana" pitchFamily="34" charset="0"/>
            </a:endParaRPr>
          </a:p>
        </p:txBody>
      </p:sp>
      <p:sp>
        <p:nvSpPr>
          <p:cNvPr id="53253" name="Rectangle 16"/>
          <p:cNvSpPr txBox="1">
            <a:spLocks noChangeArrowheads="1"/>
          </p:cNvSpPr>
          <p:nvPr/>
        </p:nvSpPr>
        <p:spPr bwMode="auto">
          <a:xfrm>
            <a:off x="1447800" y="1447800"/>
            <a:ext cx="6477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90000"/>
              </a:lnSpc>
            </a:pPr>
            <a:r>
              <a:rPr lang="en-US" sz="2400">
                <a:solidFill>
                  <a:schemeClr val="accent2"/>
                </a:solidFill>
                <a:latin typeface="Verdana" pitchFamily="34" charset="0"/>
              </a:rPr>
              <a:t>2.5 inches Type D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endParaRPr lang="en-US" sz="1600">
              <a:latin typeface="Verdana" pitchFamily="34" charset="0"/>
            </a:endParaRPr>
          </a:p>
        </p:txBody>
      </p:sp>
      <p:sp>
        <p:nvSpPr>
          <p:cNvPr id="53254" name="Rectangle 16"/>
          <p:cNvSpPr txBox="1">
            <a:spLocks noChangeArrowheads="1"/>
          </p:cNvSpPr>
          <p:nvPr/>
        </p:nvSpPr>
        <p:spPr bwMode="auto">
          <a:xfrm>
            <a:off x="1447800" y="2362200"/>
            <a:ext cx="6858000" cy="381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90000"/>
              </a:lnSpc>
            </a:pPr>
            <a:r>
              <a:rPr lang="en-US" sz="1600">
                <a:latin typeface="Verdana" pitchFamily="34" charset="0"/>
              </a:rPr>
              <a:t>Rut depth reaches </a:t>
            </a:r>
            <a:r>
              <a:rPr lang="en-US" sz="2000">
                <a:solidFill>
                  <a:srgbClr val="FF0000"/>
                </a:solidFill>
                <a:latin typeface="Verdana" pitchFamily="34" charset="0"/>
              </a:rPr>
              <a:t>0.084</a:t>
            </a:r>
            <a:r>
              <a:rPr lang="en-US" sz="1600">
                <a:latin typeface="Verdana" pitchFamily="34" charset="0"/>
              </a:rPr>
              <a:t> inches after 15 years (180 months).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endParaRPr lang="en-US" sz="1600">
              <a:latin typeface="Verdana" pitchFamily="34" charset="0"/>
            </a:endParaRPr>
          </a:p>
        </p:txBody>
      </p:sp>
      <p:sp>
        <p:nvSpPr>
          <p:cNvPr id="53255" name="Rectangle 16"/>
          <p:cNvSpPr txBox="1">
            <a:spLocks noChangeArrowheads="1"/>
          </p:cNvSpPr>
          <p:nvPr/>
        </p:nvSpPr>
        <p:spPr bwMode="auto">
          <a:xfrm>
            <a:off x="1447800" y="3733800"/>
            <a:ext cx="6477000" cy="381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90000"/>
              </a:lnSpc>
            </a:pPr>
            <a:r>
              <a:rPr lang="en-US" sz="1600">
                <a:latin typeface="Verdana" pitchFamily="34" charset="0"/>
              </a:rPr>
              <a:t>After </a:t>
            </a:r>
            <a:r>
              <a:rPr lang="en-US" sz="2000">
                <a:solidFill>
                  <a:srgbClr val="FF0000"/>
                </a:solidFill>
                <a:latin typeface="Verdana" pitchFamily="34" charset="0"/>
              </a:rPr>
              <a:t>129</a:t>
            </a:r>
            <a:r>
              <a:rPr lang="en-US" sz="1600">
                <a:latin typeface="Verdana" pitchFamily="34" charset="0"/>
              </a:rPr>
              <a:t> months, Reflective Cracking Rate reaches 50%.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endParaRPr lang="en-US" sz="1600">
              <a:latin typeface="Verdana" pitchFamily="34" charset="0"/>
            </a:endParaRPr>
          </a:p>
        </p:txBody>
      </p:sp>
      <p:sp>
        <p:nvSpPr>
          <p:cNvPr id="53256" name="Rectangle 16"/>
          <p:cNvSpPr txBox="1">
            <a:spLocks noChangeArrowheads="1"/>
          </p:cNvSpPr>
          <p:nvPr/>
        </p:nvSpPr>
        <p:spPr bwMode="auto">
          <a:xfrm>
            <a:off x="1447800" y="3276600"/>
            <a:ext cx="6477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90000"/>
              </a:lnSpc>
            </a:pPr>
            <a:r>
              <a:rPr lang="en-US" sz="2400">
                <a:solidFill>
                  <a:schemeClr val="accent2"/>
                </a:solidFill>
                <a:latin typeface="Verdana" pitchFamily="34" charset="0"/>
              </a:rPr>
              <a:t>1.5 inches Type D +1 inch CAM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</a:pPr>
            <a:endParaRPr lang="en-US" sz="1600">
              <a:latin typeface="Verdana" pitchFamily="34" charset="0"/>
            </a:endParaRPr>
          </a:p>
        </p:txBody>
      </p:sp>
      <p:sp>
        <p:nvSpPr>
          <p:cNvPr id="53257" name="Rectangle 16"/>
          <p:cNvSpPr txBox="1">
            <a:spLocks noChangeArrowheads="1"/>
          </p:cNvSpPr>
          <p:nvPr/>
        </p:nvSpPr>
        <p:spPr bwMode="auto">
          <a:xfrm>
            <a:off x="1447800" y="4191000"/>
            <a:ext cx="6858000" cy="381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90000"/>
              </a:lnSpc>
            </a:pPr>
            <a:r>
              <a:rPr lang="en-US" sz="1600">
                <a:latin typeface="Verdana" pitchFamily="34" charset="0"/>
              </a:rPr>
              <a:t>Rut depth reaches </a:t>
            </a:r>
            <a:r>
              <a:rPr lang="en-US" sz="2000">
                <a:solidFill>
                  <a:srgbClr val="FF0000"/>
                </a:solidFill>
                <a:latin typeface="Verdana" pitchFamily="34" charset="0"/>
              </a:rPr>
              <a:t>0.3</a:t>
            </a:r>
            <a:r>
              <a:rPr lang="en-US" sz="1600">
                <a:solidFill>
                  <a:srgbClr val="FF0000"/>
                </a:solidFill>
                <a:latin typeface="Verdana" pitchFamily="34" charset="0"/>
              </a:rPr>
              <a:t> </a:t>
            </a:r>
            <a:r>
              <a:rPr lang="en-US" sz="1600">
                <a:latin typeface="Verdana" pitchFamily="34" charset="0"/>
              </a:rPr>
              <a:t>inches after 15 years (180 months).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endParaRPr lang="en-US" sz="1600">
              <a:latin typeface="Verdana" pitchFamily="34" charset="0"/>
            </a:endParaRPr>
          </a:p>
        </p:txBody>
      </p:sp>
      <p:sp>
        <p:nvSpPr>
          <p:cNvPr id="53258" name="Rectangle 16"/>
          <p:cNvSpPr txBox="1">
            <a:spLocks noChangeArrowheads="1"/>
          </p:cNvSpPr>
          <p:nvPr/>
        </p:nvSpPr>
        <p:spPr bwMode="auto">
          <a:xfrm>
            <a:off x="1447800" y="5638800"/>
            <a:ext cx="6477000" cy="381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90000"/>
              </a:lnSpc>
            </a:pPr>
            <a:r>
              <a:rPr lang="en-US" sz="1600">
                <a:latin typeface="Verdana" pitchFamily="34" charset="0"/>
              </a:rPr>
              <a:t>After </a:t>
            </a:r>
            <a:r>
              <a:rPr lang="en-US" sz="2000">
                <a:solidFill>
                  <a:srgbClr val="FF0000"/>
                </a:solidFill>
                <a:latin typeface="Verdana" pitchFamily="34" charset="0"/>
              </a:rPr>
              <a:t>129</a:t>
            </a:r>
            <a:r>
              <a:rPr lang="en-US" sz="1600">
                <a:latin typeface="Verdana" pitchFamily="34" charset="0"/>
              </a:rPr>
              <a:t> months, Reflective Cracking Rate </a:t>
            </a:r>
            <a:r>
              <a:rPr lang="en-US" sz="1600"/>
              <a:t>reaches</a:t>
            </a:r>
            <a:r>
              <a:rPr lang="en-US" sz="1600">
                <a:latin typeface="Verdana" pitchFamily="34" charset="0"/>
              </a:rPr>
              <a:t> 50%.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endParaRPr lang="en-US" sz="1600">
              <a:latin typeface="Verdana" pitchFamily="34" charset="0"/>
            </a:endParaRPr>
          </a:p>
        </p:txBody>
      </p:sp>
      <p:sp>
        <p:nvSpPr>
          <p:cNvPr id="53259" name="Rectangle 16"/>
          <p:cNvSpPr txBox="1">
            <a:spLocks noChangeArrowheads="1"/>
          </p:cNvSpPr>
          <p:nvPr/>
        </p:nvSpPr>
        <p:spPr bwMode="auto">
          <a:xfrm>
            <a:off x="1447800" y="5181600"/>
            <a:ext cx="6477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90000"/>
              </a:lnSpc>
            </a:pPr>
            <a:r>
              <a:rPr lang="en-US" sz="2400">
                <a:solidFill>
                  <a:schemeClr val="accent2"/>
                </a:solidFill>
                <a:latin typeface="Verdana" pitchFamily="34" charset="0"/>
              </a:rPr>
              <a:t>2.5 inches SMA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</a:pPr>
            <a:endParaRPr lang="en-US" sz="1600">
              <a:latin typeface="Verdana" pitchFamily="34" charset="0"/>
            </a:endParaRPr>
          </a:p>
        </p:txBody>
      </p:sp>
      <p:sp>
        <p:nvSpPr>
          <p:cNvPr id="53260" name="Rectangle 16"/>
          <p:cNvSpPr txBox="1">
            <a:spLocks noChangeArrowheads="1"/>
          </p:cNvSpPr>
          <p:nvPr/>
        </p:nvSpPr>
        <p:spPr bwMode="auto">
          <a:xfrm>
            <a:off x="1447800" y="6096000"/>
            <a:ext cx="6858000" cy="381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90000"/>
              </a:lnSpc>
            </a:pPr>
            <a:r>
              <a:rPr lang="en-US" sz="1600">
                <a:latin typeface="Verdana" pitchFamily="34" charset="0"/>
              </a:rPr>
              <a:t>Rut depth reaches </a:t>
            </a:r>
            <a:r>
              <a:rPr lang="en-US" sz="2000">
                <a:solidFill>
                  <a:srgbClr val="FF0000"/>
                </a:solidFill>
                <a:latin typeface="Verdana" pitchFamily="34" charset="0"/>
              </a:rPr>
              <a:t>0.08</a:t>
            </a:r>
            <a:r>
              <a:rPr lang="en-US" sz="1600">
                <a:latin typeface="Verdana" pitchFamily="34" charset="0"/>
              </a:rPr>
              <a:t> inches after 15 years (180 months).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endParaRPr lang="en-US" sz="1600">
              <a:latin typeface="Verdana" pitchFamily="34" charset="0"/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r>
              <a:rPr lang="en-US"/>
              <a:t>Slide</a:t>
            </a:r>
            <a:fld id="{8F046C96-1D14-4015-8862-AD2B6E8D2605}" type="slidenum">
              <a:rPr lang="en-US" sz="1800"/>
              <a:pPr/>
              <a:t>39</a:t>
            </a:fld>
            <a:endParaRPr lang="en-US" sz="1800"/>
          </a:p>
        </p:txBody>
      </p:sp>
      <p:sp>
        <p:nvSpPr>
          <p:cNvPr id="54275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 smtClean="0"/>
              <a:t>Example 2 – Overlay Thickness Design</a:t>
            </a:r>
          </a:p>
        </p:txBody>
      </p:sp>
      <p:sp>
        <p:nvSpPr>
          <p:cNvPr id="54276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1219200" y="1646238"/>
            <a:ext cx="7696200" cy="4525962"/>
          </a:xfrm>
        </p:spPr>
        <p:txBody>
          <a:bodyPr/>
          <a:lstStyle/>
          <a:p>
            <a:pPr eaLnBrk="1" hangingPunct="1">
              <a:spcBef>
                <a:spcPts val="1200"/>
              </a:spcBef>
            </a:pPr>
            <a:r>
              <a:rPr lang="en-US" sz="2400" smtClean="0"/>
              <a:t>Overlay Type: AC over JPCP</a:t>
            </a:r>
          </a:p>
          <a:p>
            <a:pPr eaLnBrk="1" hangingPunct="1">
              <a:spcBef>
                <a:spcPts val="1200"/>
              </a:spcBef>
            </a:pPr>
            <a:r>
              <a:rPr lang="en-US" sz="2400" smtClean="0"/>
              <a:t>Design Life: 10 years</a:t>
            </a:r>
          </a:p>
          <a:p>
            <a:pPr eaLnBrk="1" hangingPunct="1">
              <a:spcBef>
                <a:spcPts val="1200"/>
              </a:spcBef>
            </a:pPr>
            <a:r>
              <a:rPr lang="en-US" sz="2400" smtClean="0"/>
              <a:t>District: Wichita Falls; County: Cooke</a:t>
            </a:r>
          </a:p>
          <a:p>
            <a:pPr eaLnBrk="1" hangingPunct="1"/>
            <a:r>
              <a:rPr lang="en-US" sz="2400" smtClean="0"/>
              <a:t>Analysis Parameters &amp; Criteria:</a:t>
            </a:r>
          </a:p>
          <a:p>
            <a:pPr eaLnBrk="1" hangingPunct="1">
              <a:buFontTx/>
              <a:buNone/>
            </a:pPr>
            <a:r>
              <a:rPr lang="en-US" sz="2400" smtClean="0"/>
              <a:t>   </a:t>
            </a:r>
            <a:r>
              <a:rPr lang="en-US" sz="2000" smtClean="0"/>
              <a:t>Reflective Cracking Rate Limit: 50%</a:t>
            </a:r>
          </a:p>
          <a:p>
            <a:pPr eaLnBrk="1" hangingPunct="1">
              <a:buFontTx/>
              <a:buNone/>
            </a:pPr>
            <a:r>
              <a:rPr lang="en-US" sz="2000" smtClean="0"/>
              <a:t>    AC Rutting: 0.5 inch</a:t>
            </a:r>
          </a:p>
          <a:p>
            <a:pPr eaLnBrk="1" hangingPunct="1">
              <a:spcBef>
                <a:spcPts val="1200"/>
              </a:spcBef>
            </a:pPr>
            <a:r>
              <a:rPr lang="en-US" sz="2400" smtClean="0"/>
              <a:t>Traffic: ADT-Beginning: 19350; ADT-End: 28800; ESALs: 4.5 million; Speed: 60 mph</a:t>
            </a:r>
          </a:p>
          <a:p>
            <a:pPr eaLnBrk="1" hangingPunct="1">
              <a:spcBef>
                <a:spcPts val="1200"/>
              </a:spcBef>
            </a:pPr>
            <a:r>
              <a:rPr lang="en-US" sz="2400" smtClean="0"/>
              <a:t>Weather Station: Wichita Falls, Tx</a:t>
            </a:r>
          </a:p>
          <a:p>
            <a:pPr eaLnBrk="1" hangingPunct="1">
              <a:spcBef>
                <a:spcPts val="1200"/>
              </a:spcBef>
              <a:buFontTx/>
              <a:buNone/>
            </a:pPr>
            <a:endParaRPr lang="en-US" sz="3000" smtClean="0"/>
          </a:p>
          <a:p>
            <a:pPr eaLnBrk="1" hangingPunct="1">
              <a:spcBef>
                <a:spcPts val="1200"/>
              </a:spcBef>
              <a:buFontTx/>
              <a:buNone/>
            </a:pPr>
            <a:endParaRPr lang="en-US" sz="3000" smtClean="0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r>
              <a:rPr lang="en-US"/>
              <a:t>Slide</a:t>
            </a:r>
            <a:fld id="{BBFC9D25-BAA1-4642-9AB1-134707AD721A}" type="slidenum">
              <a:rPr lang="en-US" sz="1800"/>
              <a:pPr/>
              <a:t>4</a:t>
            </a:fld>
            <a:endParaRPr lang="en-US" sz="1800"/>
          </a:p>
        </p:txBody>
      </p:sp>
      <p:sp>
        <p:nvSpPr>
          <p:cNvPr id="18435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Expected Learning Outcomes</a:t>
            </a:r>
          </a:p>
        </p:txBody>
      </p:sp>
      <p:sp>
        <p:nvSpPr>
          <p:cNvPr id="18436" name="Rectangle 9"/>
          <p:cNvSpPr>
            <a:spLocks noGrp="1" noChangeArrowheads="1"/>
          </p:cNvSpPr>
          <p:nvPr>
            <p:ph type="body" idx="1"/>
          </p:nvPr>
        </p:nvSpPr>
        <p:spPr>
          <a:xfrm>
            <a:off x="1219200" y="1371600"/>
            <a:ext cx="7772400" cy="4953000"/>
          </a:xfrm>
        </p:spPr>
        <p:txBody>
          <a:bodyPr/>
          <a:lstStyle/>
          <a:p>
            <a:pPr eaLnBrk="1" hangingPunct="1">
              <a:spcAft>
                <a:spcPts val="600"/>
              </a:spcAft>
            </a:pPr>
            <a:r>
              <a:rPr lang="en-US" smtClean="0"/>
              <a:t>Be able to perform program installation and un-installation</a:t>
            </a:r>
          </a:p>
          <a:p>
            <a:pPr eaLnBrk="1" hangingPunct="1">
              <a:spcAft>
                <a:spcPts val="600"/>
              </a:spcAft>
            </a:pPr>
            <a:r>
              <a:rPr lang="en-US" smtClean="0"/>
              <a:t>Be familiar with creating, editing, saving, and running a project file</a:t>
            </a:r>
          </a:p>
          <a:p>
            <a:pPr eaLnBrk="1" hangingPunct="1">
              <a:spcAft>
                <a:spcPts val="600"/>
              </a:spcAft>
            </a:pPr>
            <a:r>
              <a:rPr lang="en-US" smtClean="0"/>
              <a:t>Know how to design an asphalt overlay using the TxACOL program</a:t>
            </a:r>
          </a:p>
          <a:p>
            <a:pPr eaLnBrk="1" hangingPunct="1">
              <a:spcAft>
                <a:spcPts val="600"/>
              </a:spcAft>
            </a:pPr>
            <a:r>
              <a:rPr lang="en-US" smtClean="0"/>
              <a:t>Understand Key input parameters and the requested lab or field test</a:t>
            </a:r>
          </a:p>
          <a:p>
            <a:pPr eaLnBrk="1" hangingPunct="1">
              <a:buFontTx/>
              <a:buNone/>
            </a:pPr>
            <a:endParaRPr lang="en-US" smtClean="0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r>
              <a:rPr lang="en-US"/>
              <a:t>Slide</a:t>
            </a:r>
            <a:fld id="{5153C0BC-5A80-49FE-8C55-29BE3840AF74}" type="slidenum">
              <a:rPr lang="en-US" sz="1800"/>
              <a:pPr/>
              <a:t>40</a:t>
            </a:fld>
            <a:endParaRPr lang="en-US" sz="1800"/>
          </a:p>
        </p:txBody>
      </p:sp>
      <p:sp>
        <p:nvSpPr>
          <p:cNvPr id="55299" name="Rectangle 4"/>
          <p:cNvSpPr>
            <a:spLocks noGrp="1" noChangeArrowheads="1"/>
          </p:cNvSpPr>
          <p:nvPr>
            <p:ph type="title"/>
          </p:nvPr>
        </p:nvSpPr>
        <p:spPr>
          <a:xfrm>
            <a:off x="1219200" y="0"/>
            <a:ext cx="7772400" cy="1143000"/>
          </a:xfrm>
        </p:spPr>
        <p:txBody>
          <a:bodyPr/>
          <a:lstStyle/>
          <a:p>
            <a:pPr eaLnBrk="1" hangingPunct="1"/>
            <a:r>
              <a:rPr lang="en-US" sz="3800" smtClean="0"/>
              <a:t>Example 2 – Overlay Thickness Design (Continued)</a:t>
            </a:r>
          </a:p>
        </p:txBody>
      </p:sp>
      <p:sp>
        <p:nvSpPr>
          <p:cNvPr id="55300" name="Rectangle 3"/>
          <p:cNvSpPr txBox="1">
            <a:spLocks noChangeArrowheads="1"/>
          </p:cNvSpPr>
          <p:nvPr/>
        </p:nvSpPr>
        <p:spPr bwMode="auto">
          <a:xfrm>
            <a:off x="1219200" y="1371600"/>
            <a:ext cx="75438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3200">
                <a:latin typeface="Verdana" pitchFamily="34" charset="0"/>
              </a:rPr>
              <a:t>Layer thickness</a:t>
            </a:r>
          </a:p>
          <a:p>
            <a:pPr marL="742950" lvl="1" indent="-285750">
              <a:spcBef>
                <a:spcPct val="20000"/>
              </a:spcBef>
              <a:buFontTx/>
              <a:buChar char="–"/>
            </a:pPr>
            <a:r>
              <a:rPr lang="en-US"/>
              <a:t>AC overlay: </a:t>
            </a:r>
            <a:r>
              <a:rPr lang="en-US">
                <a:solidFill>
                  <a:srgbClr val="FF0000"/>
                </a:solidFill>
              </a:rPr>
              <a:t>Unknown</a:t>
            </a:r>
            <a:r>
              <a:rPr lang="en-US"/>
              <a:t>;  Existing JPCP: 8 inches;  Base: 4 inches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3200">
                <a:latin typeface="Verdana" pitchFamily="34" charset="0"/>
              </a:rPr>
              <a:t>AC overlay property</a:t>
            </a:r>
          </a:p>
          <a:p>
            <a:pPr marL="742950" lvl="1" indent="-285750">
              <a:spcBef>
                <a:spcPct val="20000"/>
              </a:spcBef>
              <a:buFontTx/>
              <a:buChar char="–"/>
            </a:pPr>
            <a:r>
              <a:rPr lang="en-US"/>
              <a:t>Mix type: Type D; Binder type: PG 76-22</a:t>
            </a:r>
          </a:p>
          <a:p>
            <a:pPr marL="742950" lvl="1" indent="-285750">
              <a:spcBef>
                <a:spcPct val="20000"/>
              </a:spcBef>
              <a:buFontTx/>
              <a:buChar char="–"/>
            </a:pPr>
            <a:r>
              <a:rPr lang="en-US"/>
              <a:t>Modulus Input Level: Level 3-default values</a:t>
            </a:r>
          </a:p>
          <a:p>
            <a:pPr marL="742950" lvl="1" indent="-285750">
              <a:spcBef>
                <a:spcPct val="20000"/>
              </a:spcBef>
              <a:buFontTx/>
              <a:buChar char="–"/>
            </a:pPr>
            <a:r>
              <a:rPr lang="en-US"/>
              <a:t>Fracture properties and Rutting properties: default values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3200">
                <a:latin typeface="Verdana" pitchFamily="34" charset="0"/>
              </a:rPr>
              <a:t>Existing JPCP property</a:t>
            </a:r>
          </a:p>
          <a:p>
            <a:pPr marL="742950" lvl="1" indent="-285750">
              <a:spcBef>
                <a:spcPct val="20000"/>
              </a:spcBef>
              <a:buFontTx/>
              <a:buChar char="–"/>
            </a:pPr>
            <a:r>
              <a:rPr lang="en-US"/>
              <a:t>Modulus: 4000 ksi, joint space: 15 ft, LTE: 70%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3200">
                <a:latin typeface="Verdana" pitchFamily="34" charset="0"/>
              </a:rPr>
              <a:t>Base</a:t>
            </a:r>
          </a:p>
          <a:p>
            <a:pPr marL="742950" lvl="1" indent="-285750">
              <a:spcBef>
                <a:spcPct val="20000"/>
              </a:spcBef>
              <a:buFontTx/>
              <a:buChar char="–"/>
            </a:pPr>
            <a:r>
              <a:rPr lang="en-US"/>
              <a:t>Type: Granular base, Modulus: 30 ksi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3200">
                <a:latin typeface="Verdana" pitchFamily="34" charset="0"/>
              </a:rPr>
              <a:t>Subgrade</a:t>
            </a:r>
          </a:p>
          <a:p>
            <a:pPr marL="742950" lvl="1" indent="-285750">
              <a:spcBef>
                <a:spcPct val="20000"/>
              </a:spcBef>
              <a:buFontTx/>
              <a:buChar char="–"/>
            </a:pPr>
            <a:r>
              <a:rPr lang="en-US"/>
              <a:t>Modulus: By default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endParaRPr lang="en-US" sz="3200">
              <a:latin typeface="Verdana" pitchFamily="34" charset="0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</a:pPr>
            <a:endParaRPr lang="en-US" sz="3200">
              <a:latin typeface="Verdana" pitchFamily="34" charset="0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</a:pPr>
            <a:endParaRPr lang="en-US" sz="3200">
              <a:latin typeface="Verdana" pitchFamily="34" charset="0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</a:pPr>
            <a:endParaRPr lang="en-US" sz="3200">
              <a:latin typeface="Verdana" pitchFamily="34" charset="0"/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r>
              <a:rPr lang="en-US"/>
              <a:t>Slide</a:t>
            </a:r>
            <a:fld id="{19696481-CB8B-412E-941F-A43DE6BD2059}" type="slidenum">
              <a:rPr lang="en-US" sz="1800"/>
              <a:pPr/>
              <a:t>41</a:t>
            </a:fld>
            <a:endParaRPr lang="en-US" sz="1800"/>
          </a:p>
        </p:txBody>
      </p:sp>
      <p:sp>
        <p:nvSpPr>
          <p:cNvPr id="56323" name="Rectangle 4"/>
          <p:cNvSpPr>
            <a:spLocks noGrp="1" noChangeArrowheads="1"/>
          </p:cNvSpPr>
          <p:nvPr>
            <p:ph type="title"/>
          </p:nvPr>
        </p:nvSpPr>
        <p:spPr>
          <a:xfrm>
            <a:off x="1219200" y="76200"/>
            <a:ext cx="7772400" cy="1143000"/>
          </a:xfrm>
        </p:spPr>
        <p:txBody>
          <a:bodyPr/>
          <a:lstStyle/>
          <a:p>
            <a:pPr eaLnBrk="1" hangingPunct="1"/>
            <a:r>
              <a:rPr lang="en-US" sz="4000" smtClean="0"/>
              <a:t>Trial Thicknesses During Design</a:t>
            </a:r>
          </a:p>
        </p:txBody>
      </p:sp>
      <p:sp>
        <p:nvSpPr>
          <p:cNvPr id="56324" name="Rectangle 3"/>
          <p:cNvSpPr txBox="1">
            <a:spLocks noChangeArrowheads="1"/>
          </p:cNvSpPr>
          <p:nvPr/>
        </p:nvSpPr>
        <p:spPr bwMode="auto">
          <a:xfrm>
            <a:off x="1219200" y="1600200"/>
            <a:ext cx="754380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3200">
                <a:latin typeface="Verdana" pitchFamily="34" charset="0"/>
              </a:rPr>
              <a:t>Overlay thickness trial 1: </a:t>
            </a:r>
            <a:r>
              <a:rPr lang="en-US" sz="3200">
                <a:solidFill>
                  <a:srgbClr val="FF0000"/>
                </a:solidFill>
                <a:latin typeface="Verdana" pitchFamily="34" charset="0"/>
              </a:rPr>
              <a:t>2</a:t>
            </a:r>
            <a:r>
              <a:rPr lang="en-US" sz="3200">
                <a:latin typeface="Verdana" pitchFamily="34" charset="0"/>
              </a:rPr>
              <a:t> inches</a:t>
            </a:r>
            <a:endParaRPr lang="en-US"/>
          </a:p>
          <a:p>
            <a:pPr marL="342900" indent="-342900">
              <a:spcBef>
                <a:spcPct val="20000"/>
              </a:spcBef>
            </a:pPr>
            <a:endParaRPr lang="en-US" sz="3200">
              <a:latin typeface="Verdana" pitchFamily="34" charset="0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</a:pPr>
            <a:endParaRPr lang="en-US" sz="3200">
              <a:latin typeface="Verdana" pitchFamily="34" charset="0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3200">
                <a:latin typeface="Verdana" pitchFamily="34" charset="0"/>
              </a:rPr>
              <a:t>Overlay thickness trial 2: </a:t>
            </a:r>
            <a:r>
              <a:rPr lang="en-US" sz="3200">
                <a:solidFill>
                  <a:srgbClr val="FF0000"/>
                </a:solidFill>
                <a:latin typeface="Verdana" pitchFamily="34" charset="0"/>
              </a:rPr>
              <a:t>4</a:t>
            </a:r>
            <a:r>
              <a:rPr lang="en-US" sz="3200">
                <a:latin typeface="Verdana" pitchFamily="34" charset="0"/>
              </a:rPr>
              <a:t> inches</a:t>
            </a:r>
          </a:p>
          <a:p>
            <a:pPr marL="342900" indent="-342900">
              <a:spcBef>
                <a:spcPct val="20000"/>
              </a:spcBef>
            </a:pPr>
            <a:endParaRPr lang="en-US" sz="3200">
              <a:latin typeface="Verdana" pitchFamily="34" charset="0"/>
            </a:endParaRPr>
          </a:p>
        </p:txBody>
      </p:sp>
      <p:sp>
        <p:nvSpPr>
          <p:cNvPr id="56325" name="Rectangle 16"/>
          <p:cNvSpPr txBox="1">
            <a:spLocks noChangeArrowheads="1"/>
          </p:cNvSpPr>
          <p:nvPr/>
        </p:nvSpPr>
        <p:spPr bwMode="auto">
          <a:xfrm>
            <a:off x="1447800" y="2133600"/>
            <a:ext cx="6477000" cy="34925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90000"/>
              </a:lnSpc>
            </a:pPr>
            <a:r>
              <a:rPr lang="en-US" sz="1600">
                <a:latin typeface="Verdana" pitchFamily="34" charset="0"/>
              </a:rPr>
              <a:t>After </a:t>
            </a:r>
            <a:r>
              <a:rPr lang="en-US" sz="2000">
                <a:solidFill>
                  <a:srgbClr val="FF0000"/>
                </a:solidFill>
                <a:latin typeface="Verdana" pitchFamily="34" charset="0"/>
              </a:rPr>
              <a:t>15</a:t>
            </a:r>
            <a:r>
              <a:rPr lang="en-US" sz="1600">
                <a:latin typeface="Verdana" pitchFamily="34" charset="0"/>
              </a:rPr>
              <a:t> months, Reflective Cracking Rate </a:t>
            </a:r>
            <a:r>
              <a:rPr lang="en-US" sz="1600"/>
              <a:t>reaches </a:t>
            </a:r>
            <a:r>
              <a:rPr lang="en-US" sz="1600">
                <a:latin typeface="Verdana" pitchFamily="34" charset="0"/>
              </a:rPr>
              <a:t>50%.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endParaRPr lang="en-US" sz="1600">
              <a:latin typeface="Verdana" pitchFamily="34" charset="0"/>
            </a:endParaRPr>
          </a:p>
        </p:txBody>
      </p:sp>
      <p:sp>
        <p:nvSpPr>
          <p:cNvPr id="56326" name="Rectangle 16"/>
          <p:cNvSpPr txBox="1">
            <a:spLocks noChangeArrowheads="1"/>
          </p:cNvSpPr>
          <p:nvPr/>
        </p:nvSpPr>
        <p:spPr bwMode="auto">
          <a:xfrm>
            <a:off x="1447800" y="2590800"/>
            <a:ext cx="6858000" cy="34925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90000"/>
              </a:lnSpc>
            </a:pPr>
            <a:r>
              <a:rPr lang="en-US" sz="1600">
                <a:latin typeface="Verdana" pitchFamily="34" charset="0"/>
              </a:rPr>
              <a:t>Rut depth reaches </a:t>
            </a:r>
            <a:r>
              <a:rPr lang="en-US" sz="2000">
                <a:solidFill>
                  <a:srgbClr val="FF0000"/>
                </a:solidFill>
                <a:latin typeface="Verdana" pitchFamily="34" charset="0"/>
              </a:rPr>
              <a:t>0.05</a:t>
            </a:r>
            <a:r>
              <a:rPr lang="en-US" sz="1600">
                <a:latin typeface="Verdana" pitchFamily="34" charset="0"/>
              </a:rPr>
              <a:t> inches after 15 years (180 months).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endParaRPr lang="en-US" sz="1600">
              <a:latin typeface="Verdana" pitchFamily="34" charset="0"/>
            </a:endParaRPr>
          </a:p>
        </p:txBody>
      </p:sp>
      <p:sp>
        <p:nvSpPr>
          <p:cNvPr id="56327" name="Rectangle 16"/>
          <p:cNvSpPr txBox="1">
            <a:spLocks noChangeArrowheads="1"/>
          </p:cNvSpPr>
          <p:nvPr/>
        </p:nvSpPr>
        <p:spPr bwMode="auto">
          <a:xfrm>
            <a:off x="1447800" y="4038600"/>
            <a:ext cx="6477000" cy="34925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90000"/>
              </a:lnSpc>
            </a:pPr>
            <a:r>
              <a:rPr lang="en-US" sz="1600">
                <a:latin typeface="Verdana" pitchFamily="34" charset="0"/>
              </a:rPr>
              <a:t>After </a:t>
            </a:r>
            <a:r>
              <a:rPr lang="en-US" sz="2000">
                <a:solidFill>
                  <a:srgbClr val="FF0000"/>
                </a:solidFill>
                <a:latin typeface="Verdana" pitchFamily="34" charset="0"/>
              </a:rPr>
              <a:t>162</a:t>
            </a:r>
            <a:r>
              <a:rPr lang="en-US" sz="1600">
                <a:latin typeface="Verdana" pitchFamily="34" charset="0"/>
              </a:rPr>
              <a:t> months, Reflective Cracking Rate </a:t>
            </a:r>
            <a:r>
              <a:rPr lang="en-US" sz="1600"/>
              <a:t>reaches</a:t>
            </a:r>
            <a:r>
              <a:rPr lang="en-US" sz="1600">
                <a:latin typeface="Verdana" pitchFamily="34" charset="0"/>
              </a:rPr>
              <a:t> 50%.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endParaRPr lang="en-US" sz="1600">
              <a:latin typeface="Verdana" pitchFamily="34" charset="0"/>
            </a:endParaRPr>
          </a:p>
        </p:txBody>
      </p:sp>
      <p:sp>
        <p:nvSpPr>
          <p:cNvPr id="56328" name="Rectangle 16"/>
          <p:cNvSpPr txBox="1">
            <a:spLocks noChangeArrowheads="1"/>
          </p:cNvSpPr>
          <p:nvPr/>
        </p:nvSpPr>
        <p:spPr bwMode="auto">
          <a:xfrm>
            <a:off x="1447800" y="4495800"/>
            <a:ext cx="6858000" cy="34925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90000"/>
              </a:lnSpc>
            </a:pPr>
            <a:r>
              <a:rPr lang="en-US" sz="1600">
                <a:latin typeface="Verdana" pitchFamily="34" charset="0"/>
              </a:rPr>
              <a:t>Rut depth reaches </a:t>
            </a:r>
            <a:r>
              <a:rPr lang="en-US" sz="2000">
                <a:solidFill>
                  <a:srgbClr val="FF0000"/>
                </a:solidFill>
                <a:latin typeface="Verdana" pitchFamily="34" charset="0"/>
              </a:rPr>
              <a:t>0.077</a:t>
            </a:r>
            <a:r>
              <a:rPr lang="en-US" sz="1600">
                <a:latin typeface="Verdana" pitchFamily="34" charset="0"/>
              </a:rPr>
              <a:t> inches after 15 years (180 months).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endParaRPr lang="en-US" sz="1600">
              <a:latin typeface="Verdana" pitchFamily="34" charset="0"/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r>
              <a:rPr lang="en-US"/>
              <a:t>Slide</a:t>
            </a:r>
            <a:fld id="{6FA15C74-F447-49E5-9520-E90F54BA1BCC}" type="slidenum">
              <a:rPr lang="en-US" sz="1800"/>
              <a:pPr/>
              <a:t>42</a:t>
            </a:fld>
            <a:endParaRPr lang="en-US" sz="1800"/>
          </a:p>
        </p:txBody>
      </p:sp>
      <p:sp>
        <p:nvSpPr>
          <p:cNvPr id="57347" name="Rectangle 4"/>
          <p:cNvSpPr>
            <a:spLocks noGrp="1" noChangeArrowheads="1"/>
          </p:cNvSpPr>
          <p:nvPr>
            <p:ph type="title"/>
          </p:nvPr>
        </p:nvSpPr>
        <p:spPr>
          <a:xfrm>
            <a:off x="1219200" y="152400"/>
            <a:ext cx="7772400" cy="1143000"/>
          </a:xfrm>
        </p:spPr>
        <p:txBody>
          <a:bodyPr/>
          <a:lstStyle/>
          <a:p>
            <a:pPr eaLnBrk="1" hangingPunct="1"/>
            <a:r>
              <a:rPr lang="en-US" sz="4000" smtClean="0"/>
              <a:t>Trial Thicknesses During Design (Continued)</a:t>
            </a:r>
          </a:p>
        </p:txBody>
      </p:sp>
      <p:sp>
        <p:nvSpPr>
          <p:cNvPr id="57348" name="Rectangle 3"/>
          <p:cNvSpPr txBox="1">
            <a:spLocks noChangeArrowheads="1"/>
          </p:cNvSpPr>
          <p:nvPr/>
        </p:nvSpPr>
        <p:spPr bwMode="auto">
          <a:xfrm>
            <a:off x="1219200" y="1600200"/>
            <a:ext cx="762000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3000">
                <a:latin typeface="Verdana" pitchFamily="34" charset="0"/>
              </a:rPr>
              <a:t>Overlay thickness trial 3: </a:t>
            </a:r>
            <a:r>
              <a:rPr lang="en-US" sz="3000">
                <a:solidFill>
                  <a:srgbClr val="FF0000"/>
                </a:solidFill>
                <a:latin typeface="Verdana" pitchFamily="34" charset="0"/>
              </a:rPr>
              <a:t>3.5</a:t>
            </a:r>
            <a:r>
              <a:rPr lang="en-US" sz="3000">
                <a:latin typeface="Verdana" pitchFamily="34" charset="0"/>
              </a:rPr>
              <a:t> inches</a:t>
            </a:r>
            <a:endParaRPr lang="en-US" sz="3000"/>
          </a:p>
          <a:p>
            <a:pPr marL="342900" indent="-342900">
              <a:spcBef>
                <a:spcPct val="20000"/>
              </a:spcBef>
            </a:pPr>
            <a:endParaRPr lang="en-US" sz="3200">
              <a:latin typeface="Verdana" pitchFamily="34" charset="0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</a:pPr>
            <a:endParaRPr lang="en-US" sz="3200">
              <a:latin typeface="Verdana" pitchFamily="34" charset="0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3200">
                <a:latin typeface="Verdana" pitchFamily="34" charset="0"/>
              </a:rPr>
              <a:t>Obviously for all these cases, the rutting problem is not significant. To meet the 10 years design life requirement, a </a:t>
            </a:r>
            <a:r>
              <a:rPr lang="en-US" sz="4000">
                <a:solidFill>
                  <a:srgbClr val="FF0000"/>
                </a:solidFill>
                <a:latin typeface="Verdana" pitchFamily="34" charset="0"/>
              </a:rPr>
              <a:t>4</a:t>
            </a:r>
            <a:r>
              <a:rPr lang="en-US" sz="3200">
                <a:latin typeface="Verdana" pitchFamily="34" charset="0"/>
              </a:rPr>
              <a:t> inches overlay is recommended</a:t>
            </a:r>
          </a:p>
          <a:p>
            <a:pPr marL="342900" indent="-342900">
              <a:spcBef>
                <a:spcPct val="20000"/>
              </a:spcBef>
            </a:pPr>
            <a:endParaRPr lang="en-US" sz="3200">
              <a:latin typeface="Verdana" pitchFamily="34" charset="0"/>
            </a:endParaRPr>
          </a:p>
        </p:txBody>
      </p:sp>
      <p:sp>
        <p:nvSpPr>
          <p:cNvPr id="57349" name="Rectangle 16"/>
          <p:cNvSpPr txBox="1">
            <a:spLocks noChangeArrowheads="1"/>
          </p:cNvSpPr>
          <p:nvPr/>
        </p:nvSpPr>
        <p:spPr bwMode="auto">
          <a:xfrm>
            <a:off x="1447800" y="2133600"/>
            <a:ext cx="6477000" cy="34925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90000"/>
              </a:lnSpc>
            </a:pPr>
            <a:r>
              <a:rPr lang="en-US" sz="1600">
                <a:latin typeface="Verdana" pitchFamily="34" charset="0"/>
              </a:rPr>
              <a:t>After </a:t>
            </a:r>
            <a:r>
              <a:rPr lang="en-US" sz="2000">
                <a:solidFill>
                  <a:srgbClr val="FF0000"/>
                </a:solidFill>
                <a:latin typeface="Verdana" pitchFamily="34" charset="0"/>
              </a:rPr>
              <a:t>100</a:t>
            </a:r>
            <a:r>
              <a:rPr lang="en-US" sz="1600">
                <a:latin typeface="Verdana" pitchFamily="34" charset="0"/>
              </a:rPr>
              <a:t> months, Reflective Cracking Rate reaches 50%.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endParaRPr lang="en-US" sz="1600">
              <a:latin typeface="Verdana" pitchFamily="34" charset="0"/>
            </a:endParaRPr>
          </a:p>
        </p:txBody>
      </p:sp>
      <p:sp>
        <p:nvSpPr>
          <p:cNvPr id="57350" name="Rectangle 16"/>
          <p:cNvSpPr txBox="1">
            <a:spLocks noChangeArrowheads="1"/>
          </p:cNvSpPr>
          <p:nvPr/>
        </p:nvSpPr>
        <p:spPr bwMode="auto">
          <a:xfrm>
            <a:off x="1447800" y="2590800"/>
            <a:ext cx="6858000" cy="34925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90000"/>
              </a:lnSpc>
            </a:pPr>
            <a:r>
              <a:rPr lang="en-US" sz="1600">
                <a:latin typeface="Verdana" pitchFamily="34" charset="0"/>
              </a:rPr>
              <a:t>Rut depth reaches </a:t>
            </a:r>
            <a:r>
              <a:rPr lang="en-US" sz="2000">
                <a:solidFill>
                  <a:srgbClr val="FF0000"/>
                </a:solidFill>
                <a:latin typeface="Verdana" pitchFamily="34" charset="0"/>
              </a:rPr>
              <a:t>0.07</a:t>
            </a:r>
            <a:r>
              <a:rPr lang="en-US" sz="1600">
                <a:latin typeface="Verdana" pitchFamily="34" charset="0"/>
              </a:rPr>
              <a:t> inches after 15 years (180 months).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endParaRPr lang="en-US" sz="1600">
              <a:latin typeface="Verdana" pitchFamily="34" charset="0"/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r>
              <a:rPr lang="en-US"/>
              <a:t>Slide</a:t>
            </a:r>
            <a:fld id="{CB1EE4DE-0C29-4841-8114-F4536E872998}" type="slidenum">
              <a:rPr lang="en-US" sz="1800"/>
              <a:pPr/>
              <a:t>43</a:t>
            </a:fld>
            <a:endParaRPr lang="en-US" sz="1800"/>
          </a:p>
        </p:txBody>
      </p:sp>
      <p:sp>
        <p:nvSpPr>
          <p:cNvPr id="58371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Exercise 3</a:t>
            </a:r>
          </a:p>
        </p:txBody>
      </p:sp>
      <p:sp>
        <p:nvSpPr>
          <p:cNvPr id="58372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1219200" y="1371600"/>
            <a:ext cx="7162800" cy="2286000"/>
          </a:xfrm>
        </p:spPr>
        <p:txBody>
          <a:bodyPr/>
          <a:lstStyle/>
          <a:p>
            <a:pPr eaLnBrk="1" hangingPunct="1"/>
            <a:r>
              <a:rPr lang="en-US" smtClean="0"/>
              <a:t>Change the existing JPCP’s LTE to </a:t>
            </a:r>
            <a:r>
              <a:rPr lang="en-US" sz="3600" smtClean="0">
                <a:solidFill>
                  <a:srgbClr val="FF0000"/>
                </a:solidFill>
              </a:rPr>
              <a:t>50%</a:t>
            </a:r>
          </a:p>
          <a:p>
            <a:pPr eaLnBrk="1" hangingPunct="1"/>
            <a:r>
              <a:rPr lang="en-US" sz="3600" smtClean="0"/>
              <a:t>Keep the other inputs the same as Example 2</a:t>
            </a:r>
          </a:p>
          <a:p>
            <a:pPr eaLnBrk="1" hangingPunct="1"/>
            <a:r>
              <a:rPr lang="en-US" smtClean="0"/>
              <a:t>The recommended overlay thickness=?</a:t>
            </a:r>
          </a:p>
          <a:p>
            <a:pPr eaLnBrk="1" hangingPunct="1">
              <a:buFontTx/>
              <a:buNone/>
            </a:pPr>
            <a:endParaRPr lang="en-US" smtClean="0"/>
          </a:p>
          <a:p>
            <a:pPr eaLnBrk="1" hangingPunct="1">
              <a:buFontTx/>
              <a:buNone/>
            </a:pPr>
            <a:endParaRPr lang="en-US" smtClean="0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r>
              <a:rPr lang="en-US"/>
              <a:t>Slide</a:t>
            </a:r>
            <a:fld id="{AE296308-4D2B-4F39-A0AB-D4CE3CC47F96}" type="slidenum">
              <a:rPr lang="en-US" sz="1800"/>
              <a:pPr/>
              <a:t>44</a:t>
            </a:fld>
            <a:endParaRPr lang="en-US" sz="1800"/>
          </a:p>
        </p:txBody>
      </p:sp>
      <p:sp>
        <p:nvSpPr>
          <p:cNvPr id="59395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Answer to Exercise 3</a:t>
            </a:r>
          </a:p>
        </p:txBody>
      </p:sp>
      <p:sp>
        <p:nvSpPr>
          <p:cNvPr id="59396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1219200" y="1371600"/>
            <a:ext cx="7162800" cy="29718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sz="6000" smtClean="0">
                <a:solidFill>
                  <a:srgbClr val="FF0000"/>
                </a:solidFill>
              </a:rPr>
              <a:t>5</a:t>
            </a:r>
            <a:r>
              <a:rPr lang="en-US" sz="6000" smtClean="0"/>
              <a:t> inches</a:t>
            </a:r>
          </a:p>
          <a:p>
            <a:pPr eaLnBrk="1" hangingPunct="1"/>
            <a:r>
              <a:rPr lang="en-US" smtClean="0"/>
              <a:t>Trial 1: 4 inches, </a:t>
            </a:r>
            <a:r>
              <a:rPr lang="en-US" smtClean="0">
                <a:solidFill>
                  <a:srgbClr val="FF0000"/>
                </a:solidFill>
              </a:rPr>
              <a:t>69</a:t>
            </a:r>
            <a:r>
              <a:rPr lang="en-US" smtClean="0"/>
              <a:t> months</a:t>
            </a:r>
          </a:p>
          <a:p>
            <a:pPr eaLnBrk="1" hangingPunct="1"/>
            <a:r>
              <a:rPr lang="en-US" smtClean="0"/>
              <a:t>Trial 2: 5 inches, </a:t>
            </a:r>
            <a:r>
              <a:rPr lang="en-US" smtClean="0">
                <a:solidFill>
                  <a:srgbClr val="FF0000"/>
                </a:solidFill>
              </a:rPr>
              <a:t>148</a:t>
            </a:r>
            <a:r>
              <a:rPr lang="en-US" smtClean="0"/>
              <a:t> months</a:t>
            </a:r>
          </a:p>
          <a:p>
            <a:pPr eaLnBrk="1" hangingPunct="1"/>
            <a:r>
              <a:rPr lang="en-US" smtClean="0"/>
              <a:t>Trial 3: 4.5 inches, </a:t>
            </a:r>
            <a:r>
              <a:rPr lang="en-US" smtClean="0">
                <a:solidFill>
                  <a:srgbClr val="FF0000"/>
                </a:solidFill>
              </a:rPr>
              <a:t>105 </a:t>
            </a:r>
            <a:r>
              <a:rPr lang="en-US" smtClean="0"/>
              <a:t>months</a:t>
            </a:r>
          </a:p>
          <a:p>
            <a:pPr eaLnBrk="1" hangingPunct="1">
              <a:buFontTx/>
              <a:buNone/>
            </a:pPr>
            <a:endParaRPr lang="en-US" smtClean="0"/>
          </a:p>
          <a:p>
            <a:pPr eaLnBrk="1" hangingPunct="1">
              <a:buFontTx/>
              <a:buNone/>
            </a:pPr>
            <a:endParaRPr lang="en-US" smtClean="0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r>
              <a:rPr lang="en-US"/>
              <a:t>Slide</a:t>
            </a:r>
            <a:fld id="{2B75A228-33EB-4D67-91D1-3ED7B6587740}" type="slidenum">
              <a:rPr lang="en-US" sz="1800"/>
              <a:pPr/>
              <a:t>45</a:t>
            </a:fld>
            <a:endParaRPr lang="en-US" sz="1800"/>
          </a:p>
        </p:txBody>
      </p:sp>
      <p:sp>
        <p:nvSpPr>
          <p:cNvPr id="6041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Tips and Reminders</a:t>
            </a:r>
          </a:p>
        </p:txBody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19200" y="1371600"/>
            <a:ext cx="7696200" cy="5105400"/>
          </a:xfrm>
        </p:spPr>
        <p:txBody>
          <a:bodyPr/>
          <a:lstStyle/>
          <a:p>
            <a:pPr eaLnBrk="1" hangingPunct="1"/>
            <a:r>
              <a:rPr lang="en-US" sz="2800" smtClean="0"/>
              <a:t>Accept default values if you don’t have specific test results</a:t>
            </a:r>
          </a:p>
          <a:p>
            <a:pPr eaLnBrk="1" hangingPunct="1"/>
            <a:r>
              <a:rPr lang="en-US" sz="2800" smtClean="0"/>
              <a:t>Use climatic interpolation function when there is no existing weather station available in this area</a:t>
            </a:r>
          </a:p>
          <a:p>
            <a:pPr eaLnBrk="1" hangingPunct="1"/>
            <a:r>
              <a:rPr lang="en-US" sz="2800" smtClean="0"/>
              <a:t>Use “save as” to reduce some input work</a:t>
            </a:r>
          </a:p>
          <a:p>
            <a:pPr eaLnBrk="1" hangingPunct="1"/>
            <a:r>
              <a:rPr lang="en-US" sz="2800" smtClean="0"/>
              <a:t>Save the project file before clicking “Analysis” button</a:t>
            </a:r>
          </a:p>
          <a:p>
            <a:pPr eaLnBrk="1" hangingPunct="1"/>
            <a:r>
              <a:rPr lang="en-US" sz="2800" smtClean="0"/>
              <a:t>Do not move or rename the project file manually</a:t>
            </a:r>
          </a:p>
          <a:p>
            <a:pPr eaLnBrk="1" hangingPunct="1"/>
            <a:endParaRPr lang="en-US" sz="2800" smtClean="0"/>
          </a:p>
          <a:p>
            <a:pPr eaLnBrk="1" hangingPunct="1"/>
            <a:endParaRPr lang="en-US" sz="2800" smtClean="0"/>
          </a:p>
          <a:p>
            <a:pPr eaLnBrk="1" hangingPunct="1"/>
            <a:endParaRPr lang="en-US" sz="2800" smtClean="0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r>
              <a:rPr lang="en-US"/>
              <a:t>Slide</a:t>
            </a:r>
            <a:fld id="{4F4E431B-3028-4AAD-A26E-14DE354698C8}" type="slidenum">
              <a:rPr lang="en-US" sz="1800"/>
              <a:pPr/>
              <a:t>46</a:t>
            </a:fld>
            <a:endParaRPr lang="en-US" sz="1800"/>
          </a:p>
        </p:txBody>
      </p:sp>
      <p:sp>
        <p:nvSpPr>
          <p:cNvPr id="61443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Presentation Outline</a:t>
            </a:r>
          </a:p>
        </p:txBody>
      </p:sp>
      <p:sp>
        <p:nvSpPr>
          <p:cNvPr id="61444" name="Rectangle 9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200000"/>
              </a:lnSpc>
              <a:spcAft>
                <a:spcPts val="600"/>
              </a:spcAft>
            </a:pPr>
            <a:r>
              <a:rPr lang="en-US" smtClean="0">
                <a:solidFill>
                  <a:srgbClr val="CCCCCC"/>
                </a:solidFill>
              </a:rPr>
              <a:t>Introduction</a:t>
            </a:r>
          </a:p>
          <a:p>
            <a:pPr eaLnBrk="1" hangingPunct="1">
              <a:lnSpc>
                <a:spcPct val="200000"/>
              </a:lnSpc>
              <a:spcAft>
                <a:spcPts val="600"/>
              </a:spcAft>
            </a:pPr>
            <a:r>
              <a:rPr lang="en-US" smtClean="0">
                <a:solidFill>
                  <a:srgbClr val="CCCCCC"/>
                </a:solidFill>
              </a:rPr>
              <a:t>Program training and exercises</a:t>
            </a:r>
          </a:p>
          <a:p>
            <a:pPr eaLnBrk="1" hangingPunct="1">
              <a:spcBef>
                <a:spcPts val="1800"/>
              </a:spcBef>
              <a:spcAft>
                <a:spcPts val="600"/>
              </a:spcAft>
            </a:pPr>
            <a:r>
              <a:rPr lang="en-US" smtClean="0"/>
              <a:t>Key inputs for existing pavement and field testing</a:t>
            </a:r>
          </a:p>
          <a:p>
            <a:pPr eaLnBrk="1" hangingPunct="1">
              <a:spcBef>
                <a:spcPts val="1800"/>
              </a:spcBef>
              <a:spcAft>
                <a:spcPts val="600"/>
              </a:spcAft>
            </a:pPr>
            <a:r>
              <a:rPr lang="en-US" smtClean="0">
                <a:solidFill>
                  <a:srgbClr val="CCCCCC"/>
                </a:solidFill>
              </a:rPr>
              <a:t>Key inputs for overlays and lab test</a:t>
            </a:r>
          </a:p>
          <a:p>
            <a:pPr eaLnBrk="1" hangingPunct="1">
              <a:spcAft>
                <a:spcPts val="600"/>
              </a:spcAft>
            </a:pPr>
            <a:endParaRPr lang="en-US" smtClean="0"/>
          </a:p>
          <a:p>
            <a:pPr eaLnBrk="1" hangingPunct="1">
              <a:spcAft>
                <a:spcPts val="600"/>
              </a:spcAft>
              <a:buFontTx/>
              <a:buNone/>
            </a:pPr>
            <a:endParaRPr lang="en-US" smtClean="0"/>
          </a:p>
          <a:p>
            <a:pPr eaLnBrk="1" hangingPunct="1">
              <a:buFontTx/>
              <a:buNone/>
            </a:pPr>
            <a:endParaRPr lang="en-US" smtClean="0"/>
          </a:p>
          <a:p>
            <a:pPr eaLnBrk="1" hangingPunct="1">
              <a:buFontTx/>
              <a:buNone/>
            </a:pPr>
            <a:endParaRPr lang="en-US" smtClean="0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r>
              <a:rPr lang="en-US"/>
              <a:t>Slide</a:t>
            </a:r>
            <a:fld id="{F49E9C9E-2ACB-4E17-8C9A-02DA58E059AE}" type="slidenum">
              <a:rPr lang="en-US" sz="1800"/>
              <a:pPr/>
              <a:t>47</a:t>
            </a:fld>
            <a:endParaRPr lang="en-US" sz="1800"/>
          </a:p>
        </p:txBody>
      </p:sp>
      <p:sp>
        <p:nvSpPr>
          <p:cNvPr id="62467" name="Rectangle 4"/>
          <p:cNvSpPr>
            <a:spLocks noGrp="1" noChangeArrowheads="1"/>
          </p:cNvSpPr>
          <p:nvPr>
            <p:ph type="title"/>
          </p:nvPr>
        </p:nvSpPr>
        <p:spPr>
          <a:xfrm>
            <a:off x="1219200" y="152400"/>
            <a:ext cx="7772400" cy="1219200"/>
          </a:xfrm>
        </p:spPr>
        <p:txBody>
          <a:bodyPr/>
          <a:lstStyle/>
          <a:p>
            <a:pPr eaLnBrk="1" hangingPunct="1"/>
            <a:r>
              <a:rPr lang="en-US" smtClean="0"/>
              <a:t>Key Input Parameters </a:t>
            </a:r>
            <a:br>
              <a:rPr lang="en-US" smtClean="0"/>
            </a:br>
            <a:r>
              <a:rPr lang="en-US" smtClean="0"/>
              <a:t>for Existing Pavements</a:t>
            </a:r>
          </a:p>
        </p:txBody>
      </p:sp>
      <p:sp>
        <p:nvSpPr>
          <p:cNvPr id="62468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914400" y="1905000"/>
            <a:ext cx="7924800" cy="4191000"/>
          </a:xfrm>
        </p:spPr>
        <p:txBody>
          <a:bodyPr/>
          <a:lstStyle/>
          <a:p>
            <a:pPr eaLnBrk="1" hangingPunct="1">
              <a:spcBef>
                <a:spcPts val="3000"/>
              </a:spcBef>
              <a:spcAft>
                <a:spcPts val="600"/>
              </a:spcAft>
            </a:pPr>
            <a:r>
              <a:rPr lang="en-US" sz="3600" smtClean="0"/>
              <a:t>Existing pavements</a:t>
            </a:r>
          </a:p>
          <a:p>
            <a:pPr lvl="1" eaLnBrk="1" hangingPunct="1">
              <a:spcAft>
                <a:spcPts val="600"/>
              </a:spcAft>
            </a:pPr>
            <a:r>
              <a:rPr lang="en-US" smtClean="0"/>
              <a:t>1) Layer modulus and 2) Joints/cracks LTE</a:t>
            </a:r>
          </a:p>
          <a:p>
            <a:pPr eaLnBrk="1" hangingPunct="1">
              <a:spcAft>
                <a:spcPts val="600"/>
              </a:spcAft>
            </a:pPr>
            <a:endParaRPr lang="en-US" smtClean="0"/>
          </a:p>
          <a:p>
            <a:pPr eaLnBrk="1" hangingPunct="1">
              <a:spcAft>
                <a:spcPts val="600"/>
              </a:spcAft>
            </a:pPr>
            <a:r>
              <a:rPr lang="en-US" smtClean="0"/>
              <a:t>Field testing</a:t>
            </a:r>
          </a:p>
          <a:p>
            <a:pPr lvl="1" eaLnBrk="1" hangingPunct="1">
              <a:spcAft>
                <a:spcPts val="600"/>
              </a:spcAft>
            </a:pPr>
            <a:r>
              <a:rPr lang="en-US" smtClean="0"/>
              <a:t>FWD</a:t>
            </a:r>
          </a:p>
          <a:p>
            <a:pPr lvl="1" eaLnBrk="1" hangingPunct="1">
              <a:spcAft>
                <a:spcPts val="600"/>
              </a:spcAft>
            </a:pPr>
            <a:r>
              <a:rPr lang="en-US" smtClean="0"/>
              <a:t>RDD</a:t>
            </a:r>
          </a:p>
          <a:p>
            <a:pPr eaLnBrk="1" hangingPunct="1">
              <a:buFontTx/>
              <a:buNone/>
            </a:pPr>
            <a:endParaRPr lang="en-US" smtClean="0"/>
          </a:p>
          <a:p>
            <a:pPr eaLnBrk="1" hangingPunct="1">
              <a:buFontTx/>
              <a:buNone/>
            </a:pPr>
            <a:endParaRPr lang="en-US" smtClean="0"/>
          </a:p>
        </p:txBody>
      </p:sp>
      <p:pic>
        <p:nvPicPr>
          <p:cNvPr id="62469" name="Picture 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19600" y="3200400"/>
            <a:ext cx="4500563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JPCP Pavement Evaluation </a:t>
            </a:r>
          </a:p>
        </p:txBody>
      </p:sp>
      <p:sp>
        <p:nvSpPr>
          <p:cNvPr id="63491" name="Content Placeholder 2"/>
          <p:cNvSpPr>
            <a:spLocks noGrp="1"/>
          </p:cNvSpPr>
          <p:nvPr>
            <p:ph idx="1"/>
          </p:nvPr>
        </p:nvSpPr>
        <p:spPr>
          <a:xfrm>
            <a:off x="1219200" y="1371600"/>
            <a:ext cx="7772400" cy="4525963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smtClean="0"/>
              <a:t>For Layer modulus backcalculation</a:t>
            </a:r>
          </a:p>
          <a:p>
            <a:pPr lvl="1"/>
            <a:r>
              <a:rPr lang="en-US" smtClean="0"/>
              <a:t>center slab</a:t>
            </a:r>
          </a:p>
          <a:p>
            <a:pPr lvl="1"/>
            <a:r>
              <a:rPr lang="en-US" smtClean="0"/>
              <a:t>30 drops per section (max spacing: 0.1 mile)</a:t>
            </a:r>
          </a:p>
          <a:p>
            <a:pPr>
              <a:lnSpc>
                <a:spcPct val="150000"/>
              </a:lnSpc>
            </a:pPr>
            <a:r>
              <a:rPr lang="en-US" smtClean="0"/>
              <a:t>For LTE</a:t>
            </a:r>
          </a:p>
          <a:p>
            <a:pPr lvl="1">
              <a:lnSpc>
                <a:spcPct val="150000"/>
              </a:lnSpc>
            </a:pPr>
            <a:r>
              <a:rPr lang="en-US" smtClean="0"/>
              <a:t>joint measurements</a:t>
            </a:r>
          </a:p>
          <a:p>
            <a:pPr lvl="2"/>
            <a:r>
              <a:rPr lang="en-US" smtClean="0"/>
              <a:t>FWD </a:t>
            </a:r>
          </a:p>
          <a:p>
            <a:pPr lvl="2"/>
            <a:r>
              <a:rPr lang="en-US" smtClean="0"/>
              <a:t>RDD</a:t>
            </a:r>
          </a:p>
          <a:p>
            <a:pPr>
              <a:buFontTx/>
              <a:buNone/>
            </a:pPr>
            <a:endParaRPr lang="en-US" smtClean="0"/>
          </a:p>
        </p:txBody>
      </p:sp>
      <p:sp>
        <p:nvSpPr>
          <p:cNvPr id="63492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r>
              <a:rPr lang="en-US"/>
              <a:t>Slide</a:t>
            </a:r>
            <a:fld id="{233C9F87-4111-4BC8-9F47-A51826F0B1D1}" type="slidenum">
              <a:rPr lang="en-US" sz="1800"/>
              <a:pPr/>
              <a:t>48</a:t>
            </a:fld>
            <a:endParaRPr lang="en-US" sz="18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r>
              <a:rPr lang="en-US"/>
              <a:t>Slide</a:t>
            </a:r>
            <a:fld id="{CBED52E8-6FAA-45D1-8E9B-15E1650D704B}" type="slidenum">
              <a:rPr lang="en-US" sz="1800"/>
              <a:pPr/>
              <a:t>49</a:t>
            </a:fld>
            <a:endParaRPr lang="en-US" sz="1800"/>
          </a:p>
        </p:txBody>
      </p:sp>
      <p:sp>
        <p:nvSpPr>
          <p:cNvPr id="64515" name="Rectangle 4"/>
          <p:cNvSpPr>
            <a:spLocks noGrp="1" noChangeArrowheads="1"/>
          </p:cNvSpPr>
          <p:nvPr>
            <p:ph type="title"/>
          </p:nvPr>
        </p:nvSpPr>
        <p:spPr>
          <a:xfrm>
            <a:off x="1219200" y="152400"/>
            <a:ext cx="7162800" cy="1268413"/>
          </a:xfrm>
        </p:spPr>
        <p:txBody>
          <a:bodyPr/>
          <a:lstStyle/>
          <a:p>
            <a:pPr eaLnBrk="1" hangingPunct="1"/>
            <a:r>
              <a:rPr lang="en-US" smtClean="0"/>
              <a:t>FWD  Backcalculated Modulus</a:t>
            </a:r>
          </a:p>
        </p:txBody>
      </p:sp>
      <p:sp>
        <p:nvSpPr>
          <p:cNvPr id="64516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1219200" y="1417638"/>
            <a:ext cx="7515225" cy="4525962"/>
          </a:xfrm>
        </p:spPr>
        <p:txBody>
          <a:bodyPr/>
          <a:lstStyle/>
          <a:p>
            <a:pPr eaLnBrk="1" hangingPunct="1"/>
            <a:r>
              <a:rPr lang="en-US" smtClean="0"/>
              <a:t>In Texas, “MODULUS 6.0” is commonly used for modulus backcalculation</a:t>
            </a:r>
          </a:p>
          <a:p>
            <a:pPr eaLnBrk="1" hangingPunct="1">
              <a:buFontTx/>
              <a:buNone/>
            </a:pPr>
            <a:endParaRPr lang="en-US" smtClean="0"/>
          </a:p>
          <a:p>
            <a:pPr eaLnBrk="1" hangingPunct="1">
              <a:buFontTx/>
              <a:buNone/>
            </a:pPr>
            <a:endParaRPr lang="en-US" smtClean="0"/>
          </a:p>
        </p:txBody>
      </p:sp>
      <p:pic>
        <p:nvPicPr>
          <p:cNvPr id="64517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58900" y="3159125"/>
            <a:ext cx="7302500" cy="3622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r>
              <a:rPr lang="en-US"/>
              <a:t>Slide</a:t>
            </a:r>
            <a:fld id="{E9D21EFB-79DF-4611-BD98-A9AE716B39F9}" type="slidenum">
              <a:rPr lang="en-US" sz="1800"/>
              <a:pPr/>
              <a:t>5</a:t>
            </a:fld>
            <a:endParaRPr lang="en-US" sz="1800"/>
          </a:p>
        </p:txBody>
      </p:sp>
      <p:sp>
        <p:nvSpPr>
          <p:cNvPr id="19459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Presentation Outline</a:t>
            </a:r>
          </a:p>
        </p:txBody>
      </p:sp>
      <p:sp>
        <p:nvSpPr>
          <p:cNvPr id="19460" name="Rectangle 9"/>
          <p:cNvSpPr>
            <a:spLocks noGrp="1" noChangeArrowheads="1"/>
          </p:cNvSpPr>
          <p:nvPr>
            <p:ph type="body" idx="1"/>
          </p:nvPr>
        </p:nvSpPr>
        <p:spPr>
          <a:xfrm>
            <a:off x="1219200" y="1371600"/>
            <a:ext cx="7162800" cy="5105400"/>
          </a:xfrm>
        </p:spPr>
        <p:txBody>
          <a:bodyPr/>
          <a:lstStyle/>
          <a:p>
            <a:pPr eaLnBrk="1" hangingPunct="1">
              <a:lnSpc>
                <a:spcPct val="200000"/>
              </a:lnSpc>
              <a:spcAft>
                <a:spcPts val="600"/>
              </a:spcAft>
            </a:pPr>
            <a:r>
              <a:rPr lang="en-US" smtClean="0"/>
              <a:t>Introduction</a:t>
            </a:r>
          </a:p>
          <a:p>
            <a:pPr eaLnBrk="1" hangingPunct="1">
              <a:lnSpc>
                <a:spcPct val="200000"/>
              </a:lnSpc>
              <a:spcAft>
                <a:spcPts val="600"/>
              </a:spcAft>
            </a:pPr>
            <a:r>
              <a:rPr lang="en-US" smtClean="0">
                <a:solidFill>
                  <a:srgbClr val="B3B3B3"/>
                </a:solidFill>
              </a:rPr>
              <a:t>Program training and exercises</a:t>
            </a:r>
          </a:p>
          <a:p>
            <a:pPr eaLnBrk="1" hangingPunct="1">
              <a:spcBef>
                <a:spcPts val="1800"/>
              </a:spcBef>
              <a:spcAft>
                <a:spcPts val="600"/>
              </a:spcAft>
            </a:pPr>
            <a:r>
              <a:rPr lang="en-US" smtClean="0">
                <a:solidFill>
                  <a:srgbClr val="B3B3B3"/>
                </a:solidFill>
              </a:rPr>
              <a:t>Key inputs for existing pavement and field testing</a:t>
            </a:r>
          </a:p>
          <a:p>
            <a:pPr eaLnBrk="1" hangingPunct="1">
              <a:spcBef>
                <a:spcPts val="3000"/>
              </a:spcBef>
              <a:spcAft>
                <a:spcPts val="600"/>
              </a:spcAft>
            </a:pPr>
            <a:r>
              <a:rPr lang="en-US" smtClean="0">
                <a:solidFill>
                  <a:srgbClr val="B3B3B3"/>
                </a:solidFill>
              </a:rPr>
              <a:t>Key inputs for asphalt overlay and lab testing</a:t>
            </a:r>
          </a:p>
          <a:p>
            <a:pPr eaLnBrk="1" hangingPunct="1">
              <a:spcAft>
                <a:spcPts val="600"/>
              </a:spcAft>
            </a:pPr>
            <a:endParaRPr lang="en-US" smtClean="0"/>
          </a:p>
          <a:p>
            <a:pPr eaLnBrk="1" hangingPunct="1">
              <a:spcAft>
                <a:spcPts val="600"/>
              </a:spcAft>
              <a:buFontTx/>
              <a:buNone/>
            </a:pPr>
            <a:endParaRPr lang="en-US" smtClean="0"/>
          </a:p>
          <a:p>
            <a:pPr eaLnBrk="1" hangingPunct="1">
              <a:buFontTx/>
              <a:buNone/>
            </a:pPr>
            <a:endParaRPr lang="en-US" smtClean="0"/>
          </a:p>
          <a:p>
            <a:pPr eaLnBrk="1" hangingPunct="1">
              <a:buFontTx/>
              <a:buNone/>
            </a:pPr>
            <a:endParaRPr lang="en-US" smtClean="0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 descr="MVC-205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29200" y="3276600"/>
            <a:ext cx="37338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5539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r>
              <a:rPr lang="en-US"/>
              <a:t>Slide</a:t>
            </a:r>
            <a:fld id="{AE5C8F27-DBC7-4206-9938-CA45F9850C47}" type="slidenum">
              <a:rPr lang="en-US" sz="1800"/>
              <a:pPr/>
              <a:t>50</a:t>
            </a:fld>
            <a:endParaRPr lang="en-US" sz="1800"/>
          </a:p>
        </p:txBody>
      </p:sp>
      <p:sp>
        <p:nvSpPr>
          <p:cNvPr id="6554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 smtClean="0"/>
              <a:t>FWD Based LTE at Joints/Cracks</a:t>
            </a:r>
          </a:p>
        </p:txBody>
      </p:sp>
      <p:sp>
        <p:nvSpPr>
          <p:cNvPr id="65541" name="Rectangle 11"/>
          <p:cNvSpPr>
            <a:spLocks noChangeArrowheads="1"/>
          </p:cNvSpPr>
          <p:nvPr/>
        </p:nvSpPr>
        <p:spPr bwMode="auto">
          <a:xfrm>
            <a:off x="0" y="-184150"/>
            <a:ext cx="18415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65542" name="Rectangle 29"/>
          <p:cNvSpPr>
            <a:spLocks noChangeArrowheads="1"/>
          </p:cNvSpPr>
          <p:nvPr/>
        </p:nvSpPr>
        <p:spPr bwMode="auto">
          <a:xfrm>
            <a:off x="0" y="-184150"/>
            <a:ext cx="18415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65543" name="Rectangle 48"/>
          <p:cNvSpPr>
            <a:spLocks noChangeArrowheads="1"/>
          </p:cNvSpPr>
          <p:nvPr/>
        </p:nvSpPr>
        <p:spPr bwMode="auto">
          <a:xfrm>
            <a:off x="0" y="-184150"/>
            <a:ext cx="18415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65544" name="Rectangle 67"/>
          <p:cNvSpPr>
            <a:spLocks noChangeArrowheads="1"/>
          </p:cNvSpPr>
          <p:nvPr/>
        </p:nvSpPr>
        <p:spPr bwMode="auto">
          <a:xfrm>
            <a:off x="0" y="-184150"/>
            <a:ext cx="18415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" name="Text Box 23"/>
          <p:cNvSpPr txBox="1">
            <a:spLocks noChangeArrowheads="1"/>
          </p:cNvSpPr>
          <p:nvPr/>
        </p:nvSpPr>
        <p:spPr bwMode="auto">
          <a:xfrm>
            <a:off x="1906588" y="1541463"/>
            <a:ext cx="547687" cy="41910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eaLnBrk="0" hangingPunct="0">
              <a:defRPr/>
            </a:pPr>
            <a:r>
              <a:rPr lang="en-US" sz="1400"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FWD </a:t>
            </a:r>
            <a:endParaRPr lang="en-US" sz="1400">
              <a:ea typeface="宋体" pitchFamily="2" charset="-122"/>
              <a:cs typeface="Times New Roman" pitchFamily="18" charset="0"/>
            </a:endParaRPr>
          </a:p>
          <a:p>
            <a:pPr eaLnBrk="0" hangingPunct="0">
              <a:defRPr/>
            </a:pPr>
            <a:r>
              <a:rPr lang="en-US" sz="1400"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Load</a:t>
            </a:r>
            <a:endParaRPr lang="en-US" sz="1400">
              <a:ea typeface="宋体" pitchFamily="2" charset="-122"/>
              <a:cs typeface="Times New Roman" pitchFamily="18" charset="0"/>
            </a:endParaRPr>
          </a:p>
        </p:txBody>
      </p:sp>
      <p:sp>
        <p:nvSpPr>
          <p:cNvPr id="65546" name="Rectangle 65"/>
          <p:cNvSpPr>
            <a:spLocks noChangeArrowheads="1"/>
          </p:cNvSpPr>
          <p:nvPr/>
        </p:nvSpPr>
        <p:spPr bwMode="auto">
          <a:xfrm>
            <a:off x="1198563" y="2287588"/>
            <a:ext cx="2122487" cy="531812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5547" name="Rectangle 64"/>
          <p:cNvSpPr>
            <a:spLocks noChangeArrowheads="1"/>
          </p:cNvSpPr>
          <p:nvPr/>
        </p:nvSpPr>
        <p:spPr bwMode="auto">
          <a:xfrm>
            <a:off x="3457575" y="2287588"/>
            <a:ext cx="2122488" cy="531812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5548" name="Line 63"/>
          <p:cNvSpPr>
            <a:spLocks noChangeShapeType="1"/>
          </p:cNvSpPr>
          <p:nvPr/>
        </p:nvSpPr>
        <p:spPr bwMode="auto">
          <a:xfrm>
            <a:off x="3227388" y="2038350"/>
            <a:ext cx="0" cy="249238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65549" name="Line 62"/>
          <p:cNvSpPr>
            <a:spLocks noChangeShapeType="1"/>
          </p:cNvSpPr>
          <p:nvPr/>
        </p:nvSpPr>
        <p:spPr bwMode="auto">
          <a:xfrm>
            <a:off x="3565525" y="2038350"/>
            <a:ext cx="0" cy="249238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65550" name="Text Box 61"/>
          <p:cNvSpPr txBox="1">
            <a:spLocks noChangeArrowheads="1"/>
          </p:cNvSpPr>
          <p:nvPr/>
        </p:nvSpPr>
        <p:spPr bwMode="auto">
          <a:xfrm>
            <a:off x="3038475" y="2332038"/>
            <a:ext cx="377825" cy="26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eaLnBrk="0" hangingPunct="0"/>
            <a:r>
              <a:rPr lang="en-US" sz="1400"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W</a:t>
            </a:r>
            <a:r>
              <a:rPr lang="en-US" sz="1400" baseline="-30000"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1j</a:t>
            </a:r>
            <a:endParaRPr lang="en-US" sz="1400">
              <a:ea typeface="宋体" pitchFamily="2" charset="-122"/>
              <a:cs typeface="Times New Roman" pitchFamily="18" charset="0"/>
            </a:endParaRPr>
          </a:p>
        </p:txBody>
      </p:sp>
      <p:sp>
        <p:nvSpPr>
          <p:cNvPr id="65551" name="Text Box 60"/>
          <p:cNvSpPr txBox="1">
            <a:spLocks noChangeArrowheads="1"/>
          </p:cNvSpPr>
          <p:nvPr/>
        </p:nvSpPr>
        <p:spPr bwMode="auto">
          <a:xfrm>
            <a:off x="3513138" y="2306638"/>
            <a:ext cx="382587" cy="3302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eaLnBrk="0" hangingPunct="0"/>
            <a:r>
              <a:rPr lang="en-US" sz="1400"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W</a:t>
            </a:r>
            <a:r>
              <a:rPr lang="en-US" sz="1400" baseline="-30000"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2j</a:t>
            </a:r>
            <a:endParaRPr lang="en-US" sz="1400">
              <a:ea typeface="宋体" pitchFamily="2" charset="-122"/>
              <a:cs typeface="Times New Roman" pitchFamily="18" charset="0"/>
            </a:endParaRPr>
          </a:p>
        </p:txBody>
      </p:sp>
      <p:sp>
        <p:nvSpPr>
          <p:cNvPr id="3" name="Text Box 59"/>
          <p:cNvSpPr txBox="1">
            <a:spLocks noChangeArrowheads="1"/>
          </p:cNvSpPr>
          <p:nvPr/>
        </p:nvSpPr>
        <p:spPr bwMode="auto">
          <a:xfrm>
            <a:off x="5835650" y="2449513"/>
            <a:ext cx="3079750" cy="674687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eaLnBrk="0" hangingPunct="0">
              <a:defRPr/>
            </a:pPr>
            <a:r>
              <a:rPr lang="nl-NL" sz="2000" b="1">
                <a:solidFill>
                  <a:srgbClr val="FF0000"/>
                </a:solidFill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LTE = (W</a:t>
            </a:r>
            <a:r>
              <a:rPr lang="nl-NL" sz="2000" b="1" baseline="-30000">
                <a:solidFill>
                  <a:srgbClr val="FF0000"/>
                </a:solidFill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2j</a:t>
            </a:r>
            <a:r>
              <a:rPr lang="nl-NL" sz="2000" b="1">
                <a:solidFill>
                  <a:srgbClr val="FF0000"/>
                </a:solidFill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/W</a:t>
            </a:r>
            <a:r>
              <a:rPr lang="nl-NL" sz="2000" b="1" baseline="-30000">
                <a:solidFill>
                  <a:srgbClr val="FF0000"/>
                </a:solidFill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1j</a:t>
            </a:r>
            <a:r>
              <a:rPr lang="nl-NL" sz="2000" b="1">
                <a:solidFill>
                  <a:srgbClr val="FF0000"/>
                </a:solidFill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)/ (W</a:t>
            </a:r>
            <a:r>
              <a:rPr lang="nl-NL" sz="2000" b="1" baseline="-30000">
                <a:solidFill>
                  <a:srgbClr val="FF0000"/>
                </a:solidFill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2c</a:t>
            </a:r>
            <a:r>
              <a:rPr lang="nl-NL" sz="2000" b="1">
                <a:solidFill>
                  <a:srgbClr val="FF0000"/>
                </a:solidFill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/W</a:t>
            </a:r>
            <a:r>
              <a:rPr lang="nl-NL" sz="2000" b="1" baseline="-30000">
                <a:solidFill>
                  <a:srgbClr val="FF0000"/>
                </a:solidFill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1c</a:t>
            </a:r>
            <a:r>
              <a:rPr lang="nl-NL" sz="2000" b="1">
                <a:solidFill>
                  <a:srgbClr val="FF0000"/>
                </a:solidFill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)</a:t>
            </a:r>
            <a:endParaRPr lang="nl-NL" sz="2000" b="1">
              <a:solidFill>
                <a:srgbClr val="FF0000"/>
              </a:solidFill>
              <a:ea typeface="宋体" pitchFamily="2" charset="-122"/>
              <a:cs typeface="Times New Roman" pitchFamily="18" charset="0"/>
            </a:endParaRPr>
          </a:p>
        </p:txBody>
      </p:sp>
      <p:sp>
        <p:nvSpPr>
          <p:cNvPr id="65553" name="Line 58"/>
          <p:cNvSpPr>
            <a:spLocks noChangeShapeType="1"/>
          </p:cNvSpPr>
          <p:nvPr/>
        </p:nvSpPr>
        <p:spPr bwMode="auto">
          <a:xfrm>
            <a:off x="2144713" y="2028825"/>
            <a:ext cx="1587" cy="249238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65554" name="Text Box 57"/>
          <p:cNvSpPr txBox="1">
            <a:spLocks noChangeArrowheads="1"/>
          </p:cNvSpPr>
          <p:nvPr/>
        </p:nvSpPr>
        <p:spPr bwMode="auto">
          <a:xfrm>
            <a:off x="1979613" y="2297113"/>
            <a:ext cx="401637" cy="230187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eaLnBrk="0" hangingPunct="0"/>
            <a:r>
              <a:rPr lang="en-US" sz="1400"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W</a:t>
            </a:r>
            <a:r>
              <a:rPr lang="en-US" sz="1400" baseline="-30000"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1c</a:t>
            </a:r>
            <a:endParaRPr lang="en-US" sz="1400">
              <a:ea typeface="宋体" pitchFamily="2" charset="-122"/>
              <a:cs typeface="Times New Roman" pitchFamily="18" charset="0"/>
            </a:endParaRPr>
          </a:p>
        </p:txBody>
      </p:sp>
      <p:sp>
        <p:nvSpPr>
          <p:cNvPr id="65555" name="Line 56"/>
          <p:cNvSpPr>
            <a:spLocks noChangeShapeType="1"/>
          </p:cNvSpPr>
          <p:nvPr/>
        </p:nvSpPr>
        <p:spPr bwMode="auto">
          <a:xfrm>
            <a:off x="2482850" y="2038350"/>
            <a:ext cx="1588" cy="249238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65556" name="Text Box 55"/>
          <p:cNvSpPr txBox="1">
            <a:spLocks noChangeArrowheads="1"/>
          </p:cNvSpPr>
          <p:nvPr/>
        </p:nvSpPr>
        <p:spPr bwMode="auto">
          <a:xfrm>
            <a:off x="2381250" y="2297113"/>
            <a:ext cx="436563" cy="2667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eaLnBrk="0" hangingPunct="0"/>
            <a:r>
              <a:rPr lang="en-US" sz="1400"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W</a:t>
            </a:r>
            <a:r>
              <a:rPr lang="en-US" sz="1400" baseline="-30000"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2c</a:t>
            </a:r>
            <a:endParaRPr lang="en-US" sz="1400">
              <a:ea typeface="宋体" pitchFamily="2" charset="-122"/>
              <a:cs typeface="Times New Roman" pitchFamily="18" charset="0"/>
            </a:endParaRPr>
          </a:p>
        </p:txBody>
      </p:sp>
      <p:sp>
        <p:nvSpPr>
          <p:cNvPr id="4" name="Text Box 23"/>
          <p:cNvSpPr txBox="1">
            <a:spLocks noChangeArrowheads="1"/>
          </p:cNvSpPr>
          <p:nvPr/>
        </p:nvSpPr>
        <p:spPr bwMode="auto">
          <a:xfrm>
            <a:off x="3001963" y="1560513"/>
            <a:ext cx="547687" cy="41910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eaLnBrk="0" hangingPunct="0">
              <a:defRPr/>
            </a:pPr>
            <a:r>
              <a:rPr lang="en-US" sz="1400"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FWD </a:t>
            </a:r>
            <a:endParaRPr lang="en-US" sz="1400">
              <a:ea typeface="宋体" pitchFamily="2" charset="-122"/>
              <a:cs typeface="Times New Roman" pitchFamily="18" charset="0"/>
            </a:endParaRPr>
          </a:p>
          <a:p>
            <a:pPr eaLnBrk="0" hangingPunct="0">
              <a:defRPr/>
            </a:pPr>
            <a:r>
              <a:rPr lang="en-US" sz="1400"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Load</a:t>
            </a:r>
            <a:endParaRPr lang="en-US" sz="1400">
              <a:ea typeface="宋体" pitchFamily="2" charset="-122"/>
              <a:cs typeface="Times New Roman" pitchFamily="18" charset="0"/>
            </a:endParaRPr>
          </a:p>
        </p:txBody>
      </p:sp>
      <p:sp>
        <p:nvSpPr>
          <p:cNvPr id="24" name="Text Box 23"/>
          <p:cNvSpPr txBox="1">
            <a:spLocks noChangeArrowheads="1"/>
          </p:cNvSpPr>
          <p:nvPr/>
        </p:nvSpPr>
        <p:spPr bwMode="auto">
          <a:xfrm>
            <a:off x="1905000" y="6248400"/>
            <a:ext cx="1905000" cy="41910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eaLnBrk="0" hangingPunct="0">
              <a:defRPr/>
            </a:pPr>
            <a:r>
              <a:rPr lang="en-US"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Near the slab center</a:t>
            </a:r>
            <a:endParaRPr lang="en-US">
              <a:ea typeface="宋体" pitchFamily="2" charset="-122"/>
              <a:cs typeface="Times New Roman" pitchFamily="18" charset="0"/>
            </a:endParaRPr>
          </a:p>
        </p:txBody>
      </p:sp>
      <p:sp>
        <p:nvSpPr>
          <p:cNvPr id="25" name="Text Box 23"/>
          <p:cNvSpPr txBox="1">
            <a:spLocks noChangeArrowheads="1"/>
          </p:cNvSpPr>
          <p:nvPr/>
        </p:nvSpPr>
        <p:spPr bwMode="auto">
          <a:xfrm>
            <a:off x="6172200" y="6248400"/>
            <a:ext cx="2057400" cy="41910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eaLnBrk="0" hangingPunct="0">
              <a:defRPr/>
            </a:pPr>
            <a:r>
              <a:rPr lang="en-US" dirty="0"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Near the joint/crack</a:t>
            </a:r>
          </a:p>
        </p:txBody>
      </p:sp>
      <p:pic>
        <p:nvPicPr>
          <p:cNvPr id="65560" name="Picture 22" descr="DSC00478-middle between cracks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19200" y="3276600"/>
            <a:ext cx="36576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 descr="DSCN011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00600" y="4144963"/>
            <a:ext cx="4343400" cy="2713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563" name="Picture 3" descr="DSCN011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76200" y="381000"/>
            <a:ext cx="4419600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564" name="Picture 4" descr="DSCN011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76200" y="4041775"/>
            <a:ext cx="4419600" cy="281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565" name="Picture 5" descr="w-613-508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800600" y="381000"/>
            <a:ext cx="4343400" cy="233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566" name="Picture 6" descr="rdd1 copy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800600" y="2209800"/>
            <a:ext cx="43434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6567" name="TextBox 6"/>
          <p:cNvSpPr txBox="1">
            <a:spLocks noChangeArrowheads="1"/>
          </p:cNvSpPr>
          <p:nvPr/>
        </p:nvSpPr>
        <p:spPr bwMode="auto">
          <a:xfrm>
            <a:off x="2438400" y="76200"/>
            <a:ext cx="3429000" cy="369888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RDD Based LTE Evaluation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 rot="5400000">
            <a:off x="5981700" y="1562100"/>
            <a:ext cx="1219200" cy="83820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Rectangle 4"/>
          <p:cNvSpPr>
            <a:spLocks noGrp="1" noChangeArrowheads="1"/>
          </p:cNvSpPr>
          <p:nvPr>
            <p:ph type="title"/>
          </p:nvPr>
        </p:nvSpPr>
        <p:spPr>
          <a:xfrm>
            <a:off x="1295400" y="0"/>
            <a:ext cx="7391400" cy="1143000"/>
          </a:xfrm>
        </p:spPr>
        <p:txBody>
          <a:bodyPr/>
          <a:lstStyle/>
          <a:p>
            <a:r>
              <a:rPr lang="en-US" smtClean="0">
                <a:solidFill>
                  <a:schemeClr val="tx1"/>
                </a:solidFill>
              </a:rPr>
              <a:t>RDD Raw Data</a:t>
            </a:r>
          </a:p>
        </p:txBody>
      </p:sp>
      <p:graphicFrame>
        <p:nvGraphicFramePr>
          <p:cNvPr id="1026" name="Object 2"/>
          <p:cNvGraphicFramePr>
            <a:graphicFrameLocks noChangeAspect="1"/>
          </p:cNvGraphicFramePr>
          <p:nvPr>
            <p:ph idx="1"/>
          </p:nvPr>
        </p:nvGraphicFramePr>
        <p:xfrm>
          <a:off x="0" y="1608138"/>
          <a:ext cx="9034463" cy="4632325"/>
        </p:xfrm>
        <a:graphic>
          <a:graphicData uri="http://schemas.openxmlformats.org/presentationml/2006/ole">
            <p:oleObj spid="_x0000_s1026" name="Chart" r:id="rId3" imgW="7800929" imgH="4000602" progId="Excel.Sheet.8">
              <p:embed/>
            </p:oleObj>
          </a:graphicData>
        </a:graphic>
      </p:graphicFrame>
      <p:sp>
        <p:nvSpPr>
          <p:cNvPr id="1029" name="Text Box 9"/>
          <p:cNvSpPr txBox="1">
            <a:spLocks noChangeArrowheads="1"/>
          </p:cNvSpPr>
          <p:nvPr/>
        </p:nvSpPr>
        <p:spPr bwMode="auto">
          <a:xfrm>
            <a:off x="2438400" y="1676400"/>
            <a:ext cx="1600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chemeClr val="bg1"/>
                </a:solidFill>
              </a:rPr>
              <a:t>Joints</a:t>
            </a:r>
          </a:p>
        </p:txBody>
      </p:sp>
      <p:sp>
        <p:nvSpPr>
          <p:cNvPr id="1030" name="Line 10"/>
          <p:cNvSpPr>
            <a:spLocks noChangeShapeType="1"/>
          </p:cNvSpPr>
          <p:nvPr/>
        </p:nvSpPr>
        <p:spPr bwMode="auto">
          <a:xfrm flipH="1">
            <a:off x="2438400" y="2057400"/>
            <a:ext cx="2286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031" name="Line 11"/>
          <p:cNvSpPr>
            <a:spLocks noChangeShapeType="1"/>
          </p:cNvSpPr>
          <p:nvPr/>
        </p:nvSpPr>
        <p:spPr bwMode="auto">
          <a:xfrm>
            <a:off x="2743200" y="2057400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032" name="Line 12"/>
          <p:cNvSpPr>
            <a:spLocks noChangeShapeType="1"/>
          </p:cNvSpPr>
          <p:nvPr/>
        </p:nvSpPr>
        <p:spPr bwMode="auto">
          <a:xfrm>
            <a:off x="2667000" y="2057400"/>
            <a:ext cx="304800" cy="1295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033" name="Line 13"/>
          <p:cNvSpPr>
            <a:spLocks noChangeShapeType="1"/>
          </p:cNvSpPr>
          <p:nvPr/>
        </p:nvSpPr>
        <p:spPr bwMode="auto">
          <a:xfrm>
            <a:off x="2667000" y="2057400"/>
            <a:ext cx="1219200" cy="76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034" name="Line 14"/>
          <p:cNvSpPr>
            <a:spLocks noChangeShapeType="1"/>
          </p:cNvSpPr>
          <p:nvPr/>
        </p:nvSpPr>
        <p:spPr bwMode="auto">
          <a:xfrm>
            <a:off x="3429000" y="4495800"/>
            <a:ext cx="0" cy="1066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035" name="Line 15"/>
          <p:cNvSpPr>
            <a:spLocks noChangeShapeType="1"/>
          </p:cNvSpPr>
          <p:nvPr/>
        </p:nvSpPr>
        <p:spPr bwMode="auto">
          <a:xfrm flipV="1">
            <a:off x="3429000" y="4495800"/>
            <a:ext cx="0" cy="1066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036" name="Text Box 16"/>
          <p:cNvSpPr txBox="1">
            <a:spLocks noChangeArrowheads="1"/>
          </p:cNvSpPr>
          <p:nvPr/>
        </p:nvSpPr>
        <p:spPr bwMode="auto">
          <a:xfrm>
            <a:off x="2438400" y="4800600"/>
            <a:ext cx="914400" cy="784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chemeClr val="bg1"/>
                </a:solidFill>
              </a:rPr>
              <a:t>Base</a:t>
            </a:r>
          </a:p>
          <a:p>
            <a:pPr>
              <a:spcBef>
                <a:spcPct val="50000"/>
              </a:spcBef>
            </a:pPr>
            <a:r>
              <a:rPr lang="en-US">
                <a:solidFill>
                  <a:schemeClr val="bg1"/>
                </a:solidFill>
              </a:rPr>
              <a:t>Quality</a:t>
            </a:r>
          </a:p>
        </p:txBody>
      </p:sp>
      <p:sp>
        <p:nvSpPr>
          <p:cNvPr id="1037" name="Line 17"/>
          <p:cNvSpPr>
            <a:spLocks noChangeShapeType="1"/>
          </p:cNvSpPr>
          <p:nvPr/>
        </p:nvSpPr>
        <p:spPr bwMode="auto">
          <a:xfrm>
            <a:off x="6705600" y="3124200"/>
            <a:ext cx="0" cy="1447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038" name="Line 19"/>
          <p:cNvSpPr>
            <a:spLocks noChangeShapeType="1"/>
          </p:cNvSpPr>
          <p:nvPr/>
        </p:nvSpPr>
        <p:spPr bwMode="auto">
          <a:xfrm flipV="1">
            <a:off x="6705600" y="3124200"/>
            <a:ext cx="0" cy="1447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039" name="Text Box 20"/>
          <p:cNvSpPr txBox="1">
            <a:spLocks noChangeArrowheads="1"/>
          </p:cNvSpPr>
          <p:nvPr/>
        </p:nvSpPr>
        <p:spPr bwMode="auto">
          <a:xfrm>
            <a:off x="6934200" y="3124200"/>
            <a:ext cx="1143000" cy="79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chemeClr val="bg1"/>
                </a:solidFill>
              </a:rPr>
              <a:t>Joint</a:t>
            </a:r>
          </a:p>
          <a:p>
            <a:pPr>
              <a:spcBef>
                <a:spcPct val="50000"/>
              </a:spcBef>
            </a:pPr>
            <a:r>
              <a:rPr lang="en-US">
                <a:solidFill>
                  <a:schemeClr val="bg1"/>
                </a:solidFill>
              </a:rPr>
              <a:t>Quality</a:t>
            </a:r>
          </a:p>
        </p:txBody>
      </p:sp>
      <p:sp>
        <p:nvSpPr>
          <p:cNvPr id="1040" name="Line 21"/>
          <p:cNvSpPr>
            <a:spLocks noChangeShapeType="1"/>
          </p:cNvSpPr>
          <p:nvPr/>
        </p:nvSpPr>
        <p:spPr bwMode="auto">
          <a:xfrm flipH="1">
            <a:off x="6705600" y="3352800"/>
            <a:ext cx="3048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Flexible Pavement Evaluation </a:t>
            </a:r>
          </a:p>
        </p:txBody>
      </p:sp>
      <p:sp>
        <p:nvSpPr>
          <p:cNvPr id="67587" name="Content Placeholder 2"/>
          <p:cNvSpPr>
            <a:spLocks noGrp="1"/>
          </p:cNvSpPr>
          <p:nvPr>
            <p:ph idx="1"/>
          </p:nvPr>
        </p:nvSpPr>
        <p:spPr>
          <a:xfrm>
            <a:off x="990600" y="1371600"/>
            <a:ext cx="8153400" cy="4525963"/>
          </a:xfrm>
        </p:spPr>
        <p:txBody>
          <a:bodyPr/>
          <a:lstStyle/>
          <a:p>
            <a:r>
              <a:rPr lang="en-US" smtClean="0"/>
              <a:t>For layer modulus backcalculation</a:t>
            </a:r>
          </a:p>
          <a:p>
            <a:pPr lvl="1">
              <a:lnSpc>
                <a:spcPct val="150000"/>
              </a:lnSpc>
            </a:pPr>
            <a:r>
              <a:rPr lang="en-US" smtClean="0"/>
              <a:t> 30 drops per section (max spacing 0.1 mile)</a:t>
            </a:r>
          </a:p>
          <a:p>
            <a:pPr>
              <a:spcBef>
                <a:spcPts val="1800"/>
              </a:spcBef>
            </a:pPr>
            <a:r>
              <a:rPr lang="en-US" smtClean="0"/>
              <a:t>For LTE evaluation</a:t>
            </a:r>
          </a:p>
          <a:p>
            <a:pPr lvl="1"/>
            <a:r>
              <a:rPr lang="en-US" smtClean="0"/>
              <a:t>FWD based, similar to JPCP</a:t>
            </a:r>
          </a:p>
          <a:p>
            <a:pPr lvl="1"/>
            <a:r>
              <a:rPr lang="en-US" smtClean="0"/>
              <a:t>Crack severity level base</a:t>
            </a:r>
          </a:p>
          <a:p>
            <a:pPr>
              <a:buFontTx/>
              <a:buNone/>
            </a:pPr>
            <a:endParaRPr lang="en-US" smtClean="0"/>
          </a:p>
        </p:txBody>
      </p:sp>
      <p:sp>
        <p:nvSpPr>
          <p:cNvPr id="67588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r>
              <a:rPr lang="en-US"/>
              <a:t>Slide</a:t>
            </a:r>
            <a:fld id="{4A3B0F8E-2CB8-4CAA-B14A-18417DB32399}" type="slidenum">
              <a:rPr lang="en-US" sz="1800"/>
              <a:pPr/>
              <a:t>53</a:t>
            </a:fld>
            <a:endParaRPr lang="en-US" sz="1800"/>
          </a:p>
        </p:txBody>
      </p:sp>
      <p:pic>
        <p:nvPicPr>
          <p:cNvPr id="67589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57400" y="4495800"/>
            <a:ext cx="586740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Title 1"/>
          <p:cNvSpPr>
            <a:spLocks noGrp="1"/>
          </p:cNvSpPr>
          <p:nvPr>
            <p:ph type="title"/>
          </p:nvPr>
        </p:nvSpPr>
        <p:spPr>
          <a:xfrm>
            <a:off x="1219200" y="76200"/>
            <a:ext cx="7162800" cy="914400"/>
          </a:xfrm>
        </p:spPr>
        <p:txBody>
          <a:bodyPr/>
          <a:lstStyle/>
          <a:p>
            <a:r>
              <a:rPr lang="en-US" smtClean="0"/>
              <a:t>FWD Based LTE Measurement</a:t>
            </a:r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</p:nvPr>
        </p:nvGraphicFramePr>
        <p:xfrm>
          <a:off x="3962400" y="990600"/>
          <a:ext cx="5029200" cy="8250238"/>
        </p:xfrm>
        <a:graphic>
          <a:graphicData uri="http://schemas.openxmlformats.org/drawingml/2006/table">
            <a:tbl>
              <a:tblPr/>
              <a:tblGrid>
                <a:gridCol w="585788"/>
                <a:gridCol w="585787"/>
                <a:gridCol w="585788"/>
                <a:gridCol w="817562"/>
                <a:gridCol w="696913"/>
                <a:gridCol w="585787"/>
                <a:gridCol w="585788"/>
                <a:gridCol w="585787"/>
              </a:tblGrid>
              <a:tr h="373063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6797" marR="6797" marT="6797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6797" marR="6797" marT="6797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Load</a:t>
                      </a:r>
                    </a:p>
                  </a:txBody>
                  <a:tcPr marL="6797" marR="6797" marT="6797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Measured</a:t>
                      </a:r>
                    </a:p>
                  </a:txBody>
                  <a:tcPr marL="6797" marR="6797" marT="6797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Deflection</a:t>
                      </a:r>
                    </a:p>
                  </a:txBody>
                  <a:tcPr marL="6797" marR="6797" marT="6797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(mils):</a:t>
                      </a:r>
                    </a:p>
                  </a:txBody>
                  <a:tcPr marL="6797" marR="6797" marT="6797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6797" marR="6797" marT="6797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6797" marR="6797" marT="6797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3063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6797" marR="6797" marT="6797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6797" marR="6797" marT="6797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Station</a:t>
                      </a:r>
                    </a:p>
                  </a:txBody>
                  <a:tcPr marL="6797" marR="6797" marT="6797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(lbs)</a:t>
                      </a:r>
                    </a:p>
                  </a:txBody>
                  <a:tcPr marL="6797" marR="6797" marT="6797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R1</a:t>
                      </a:r>
                    </a:p>
                  </a:txBody>
                  <a:tcPr marL="6797" marR="6797" marT="6797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R2</a:t>
                      </a:r>
                    </a:p>
                  </a:txBody>
                  <a:tcPr marL="6797" marR="6797" marT="6797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R1/R2</a:t>
                      </a:r>
                    </a:p>
                  </a:txBody>
                  <a:tcPr marL="6797" marR="6797" marT="6797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LTE (%)</a:t>
                      </a:r>
                    </a:p>
                  </a:txBody>
                  <a:tcPr marL="6797" marR="6797" marT="6797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8763">
                <a:tc gridSpan="8"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----------------------------------------------------------------------------------------------------------------------------------------</a:t>
                      </a:r>
                    </a:p>
                  </a:txBody>
                  <a:tcPr marL="6797" marR="6797" marT="6797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58763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6797" marR="6797" marT="6797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Center</a:t>
                      </a:r>
                    </a:p>
                  </a:txBody>
                  <a:tcPr marL="6797" marR="6797" marT="6797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0</a:t>
                      </a:r>
                    </a:p>
                  </a:txBody>
                  <a:tcPr marL="6797" marR="6797" marT="6797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10,359</a:t>
                      </a:r>
                    </a:p>
                  </a:txBody>
                  <a:tcPr marL="6797" marR="6797" marT="6797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9.45</a:t>
                      </a:r>
                    </a:p>
                  </a:txBody>
                  <a:tcPr marL="6797" marR="6797" marT="6797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4.15</a:t>
                      </a:r>
                    </a:p>
                  </a:txBody>
                  <a:tcPr marL="6797" marR="6797" marT="6797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0.439153</a:t>
                      </a:r>
                    </a:p>
                  </a:txBody>
                  <a:tcPr marL="6797" marR="6797" marT="6797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6797" marR="6797" marT="6797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8763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</a:rPr>
                        <a:t>1/2</a:t>
                      </a:r>
                    </a:p>
                  </a:txBody>
                  <a:tcPr marL="6797" marR="6797" marT="6797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Crack</a:t>
                      </a:r>
                    </a:p>
                  </a:txBody>
                  <a:tcPr marL="6797" marR="6797" marT="6797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21</a:t>
                      </a:r>
                    </a:p>
                  </a:txBody>
                  <a:tcPr marL="6797" marR="6797" marT="6797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10,284</a:t>
                      </a:r>
                    </a:p>
                  </a:txBody>
                  <a:tcPr marL="6797" marR="6797" marT="6797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10.03</a:t>
                      </a:r>
                    </a:p>
                  </a:txBody>
                  <a:tcPr marL="6797" marR="6797" marT="6797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3.79</a:t>
                      </a:r>
                    </a:p>
                  </a:txBody>
                  <a:tcPr marL="6797" marR="6797" marT="6797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0.377866</a:t>
                      </a:r>
                    </a:p>
                  </a:txBody>
                  <a:tcPr marL="6797" marR="6797" marT="6797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</a:rPr>
                        <a:t>86</a:t>
                      </a:r>
                    </a:p>
                  </a:txBody>
                  <a:tcPr marL="6797" marR="6797" marT="6797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</a:tr>
              <a:tr h="258763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6797" marR="6797" marT="6797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Center</a:t>
                      </a:r>
                    </a:p>
                  </a:txBody>
                  <a:tcPr marL="6797" marR="6797" marT="6797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67</a:t>
                      </a:r>
                    </a:p>
                  </a:txBody>
                  <a:tcPr marL="6797" marR="6797" marT="6797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10,355</a:t>
                      </a:r>
                    </a:p>
                  </a:txBody>
                  <a:tcPr marL="6797" marR="6797" marT="6797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7.31</a:t>
                      </a:r>
                    </a:p>
                  </a:txBody>
                  <a:tcPr marL="6797" marR="6797" marT="6797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3.55</a:t>
                      </a:r>
                    </a:p>
                  </a:txBody>
                  <a:tcPr marL="6797" marR="6797" marT="6797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0.485636</a:t>
                      </a:r>
                    </a:p>
                  </a:txBody>
                  <a:tcPr marL="6797" marR="6797" marT="6797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6797" marR="6797" marT="6797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</a:tr>
              <a:tr h="258763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</a:rPr>
                        <a:t>3</a:t>
                      </a:r>
                    </a:p>
                  </a:txBody>
                  <a:tcPr marL="6797" marR="6797" marT="6797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Crack</a:t>
                      </a:r>
                    </a:p>
                  </a:txBody>
                  <a:tcPr marL="6797" marR="6797" marT="6797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84</a:t>
                      </a:r>
                    </a:p>
                  </a:txBody>
                  <a:tcPr marL="6797" marR="6797" marT="6797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10,312</a:t>
                      </a:r>
                    </a:p>
                  </a:txBody>
                  <a:tcPr marL="6797" marR="6797" marT="6797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10.31</a:t>
                      </a:r>
                    </a:p>
                  </a:txBody>
                  <a:tcPr marL="6797" marR="6797" marT="6797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3.68</a:t>
                      </a:r>
                    </a:p>
                  </a:txBody>
                  <a:tcPr marL="6797" marR="6797" marT="6797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0.356935</a:t>
                      </a:r>
                    </a:p>
                  </a:txBody>
                  <a:tcPr marL="6797" marR="6797" marT="6797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</a:rPr>
                        <a:t>73</a:t>
                      </a:r>
                    </a:p>
                  </a:txBody>
                  <a:tcPr marL="6797" marR="6797" marT="6797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</a:tr>
              <a:tr h="258763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6797" marR="6797" marT="6797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Center</a:t>
                      </a:r>
                    </a:p>
                  </a:txBody>
                  <a:tcPr marL="6797" marR="6797" marT="6797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99</a:t>
                      </a:r>
                    </a:p>
                  </a:txBody>
                  <a:tcPr marL="6797" marR="6797" marT="6797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10,244</a:t>
                      </a:r>
                    </a:p>
                  </a:txBody>
                  <a:tcPr marL="6797" marR="6797" marT="6797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6.56</a:t>
                      </a:r>
                    </a:p>
                  </a:txBody>
                  <a:tcPr marL="6797" marR="6797" marT="6797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3.34</a:t>
                      </a:r>
                    </a:p>
                  </a:txBody>
                  <a:tcPr marL="6797" marR="6797" marT="6797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0.509146</a:t>
                      </a:r>
                    </a:p>
                  </a:txBody>
                  <a:tcPr marL="6797" marR="6797" marT="6797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6797" marR="6797" marT="6797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</a:tr>
              <a:tr h="258763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</a:rPr>
                        <a:t>4</a:t>
                      </a:r>
                    </a:p>
                  </a:txBody>
                  <a:tcPr marL="6797" marR="6797" marT="6797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Crack</a:t>
                      </a:r>
                    </a:p>
                  </a:txBody>
                  <a:tcPr marL="6797" marR="6797" marT="6797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112</a:t>
                      </a:r>
                    </a:p>
                  </a:txBody>
                  <a:tcPr marL="6797" marR="6797" marT="6797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10,189</a:t>
                      </a:r>
                    </a:p>
                  </a:txBody>
                  <a:tcPr marL="6797" marR="6797" marT="6797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10.49</a:t>
                      </a:r>
                    </a:p>
                  </a:txBody>
                  <a:tcPr marL="6797" marR="6797" marT="6797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4.34</a:t>
                      </a:r>
                    </a:p>
                  </a:txBody>
                  <a:tcPr marL="6797" marR="6797" marT="6797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0.413727</a:t>
                      </a:r>
                    </a:p>
                  </a:txBody>
                  <a:tcPr marL="6797" marR="6797" marT="6797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</a:rPr>
                        <a:t>81</a:t>
                      </a:r>
                    </a:p>
                  </a:txBody>
                  <a:tcPr marL="6797" marR="6797" marT="6797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</a:tr>
              <a:tr h="258763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6797" marR="6797" marT="6797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Center</a:t>
                      </a:r>
                    </a:p>
                  </a:txBody>
                  <a:tcPr marL="6797" marR="6797" marT="6797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136</a:t>
                      </a:r>
                    </a:p>
                  </a:txBody>
                  <a:tcPr marL="6797" marR="6797" marT="6797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9,795</a:t>
                      </a:r>
                    </a:p>
                  </a:txBody>
                  <a:tcPr marL="6797" marR="6797" marT="6797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9.04</a:t>
                      </a:r>
                    </a:p>
                  </a:txBody>
                  <a:tcPr marL="6797" marR="6797" marT="6797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5.14</a:t>
                      </a:r>
                    </a:p>
                  </a:txBody>
                  <a:tcPr marL="6797" marR="6797" marT="6797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0.568584</a:t>
                      </a:r>
                    </a:p>
                  </a:txBody>
                  <a:tcPr marL="6797" marR="6797" marT="6797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6797" marR="6797" marT="6797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</a:tr>
              <a:tr h="258763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</a:rPr>
                        <a:t>5</a:t>
                      </a:r>
                    </a:p>
                  </a:txBody>
                  <a:tcPr marL="6797" marR="6797" marT="6797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Crack</a:t>
                      </a:r>
                    </a:p>
                  </a:txBody>
                  <a:tcPr marL="6797" marR="6797" marT="6797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153</a:t>
                      </a:r>
                    </a:p>
                  </a:txBody>
                  <a:tcPr marL="6797" marR="6797" marT="6797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10,288</a:t>
                      </a:r>
                    </a:p>
                  </a:txBody>
                  <a:tcPr marL="6797" marR="6797" marT="6797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11.52</a:t>
                      </a:r>
                    </a:p>
                  </a:txBody>
                  <a:tcPr marL="6797" marR="6797" marT="6797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4.41</a:t>
                      </a:r>
                    </a:p>
                  </a:txBody>
                  <a:tcPr marL="6797" marR="6797" marT="6797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0.382813</a:t>
                      </a:r>
                    </a:p>
                  </a:txBody>
                  <a:tcPr marL="6797" marR="6797" marT="6797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</a:rPr>
                        <a:t>67</a:t>
                      </a:r>
                    </a:p>
                  </a:txBody>
                  <a:tcPr marL="6797" marR="6797" marT="6797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</a:tr>
              <a:tr h="258763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6797" marR="6797" marT="6797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Center</a:t>
                      </a:r>
                    </a:p>
                  </a:txBody>
                  <a:tcPr marL="6797" marR="6797" marT="6797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169</a:t>
                      </a:r>
                    </a:p>
                  </a:txBody>
                  <a:tcPr marL="6797" marR="6797" marT="6797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10,300</a:t>
                      </a:r>
                    </a:p>
                  </a:txBody>
                  <a:tcPr marL="6797" marR="6797" marT="6797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8.48</a:t>
                      </a:r>
                    </a:p>
                  </a:txBody>
                  <a:tcPr marL="6797" marR="6797" marT="6797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4.07</a:t>
                      </a:r>
                    </a:p>
                  </a:txBody>
                  <a:tcPr marL="6797" marR="6797" marT="6797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0.479953</a:t>
                      </a:r>
                    </a:p>
                  </a:txBody>
                  <a:tcPr marL="6797" marR="6797" marT="6797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6797" marR="6797" marT="6797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</a:tr>
              <a:tr h="258763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</a:rPr>
                        <a:t>6</a:t>
                      </a:r>
                    </a:p>
                  </a:txBody>
                  <a:tcPr marL="6797" marR="6797" marT="6797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Crack</a:t>
                      </a:r>
                    </a:p>
                  </a:txBody>
                  <a:tcPr marL="6797" marR="6797" marT="6797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182</a:t>
                      </a:r>
                    </a:p>
                  </a:txBody>
                  <a:tcPr marL="6797" marR="6797" marT="6797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10,395</a:t>
                      </a:r>
                    </a:p>
                  </a:txBody>
                  <a:tcPr marL="6797" marR="6797" marT="6797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6.36</a:t>
                      </a:r>
                    </a:p>
                  </a:txBody>
                  <a:tcPr marL="6797" marR="6797" marT="6797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3.77</a:t>
                      </a:r>
                    </a:p>
                  </a:txBody>
                  <a:tcPr marL="6797" marR="6797" marT="6797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0.592767</a:t>
                      </a:r>
                    </a:p>
                  </a:txBody>
                  <a:tcPr marL="6797" marR="6797" marT="6797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</a:rPr>
                        <a:t>124</a:t>
                      </a:r>
                    </a:p>
                  </a:txBody>
                  <a:tcPr marL="6797" marR="6797" marT="6797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</a:tr>
              <a:tr h="258763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6797" marR="6797" marT="6797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Center</a:t>
                      </a:r>
                    </a:p>
                  </a:txBody>
                  <a:tcPr marL="6797" marR="6797" marT="6797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196</a:t>
                      </a:r>
                    </a:p>
                  </a:txBody>
                  <a:tcPr marL="6797" marR="6797" marT="6797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10,153</a:t>
                      </a:r>
                    </a:p>
                  </a:txBody>
                  <a:tcPr marL="6797" marR="6797" marT="6797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10.19</a:t>
                      </a:r>
                    </a:p>
                  </a:txBody>
                  <a:tcPr marL="6797" marR="6797" marT="6797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5.63</a:t>
                      </a:r>
                    </a:p>
                  </a:txBody>
                  <a:tcPr marL="6797" marR="6797" marT="6797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0.552502</a:t>
                      </a:r>
                    </a:p>
                  </a:txBody>
                  <a:tcPr marL="6797" marR="6797" marT="6797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6797" marR="6797" marT="6797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</a:tr>
              <a:tr h="258763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</a:rPr>
                        <a:t>7</a:t>
                      </a:r>
                    </a:p>
                  </a:txBody>
                  <a:tcPr marL="6797" marR="6797" marT="6797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Crack</a:t>
                      </a:r>
                    </a:p>
                  </a:txBody>
                  <a:tcPr marL="6797" marR="6797" marT="6797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207</a:t>
                      </a:r>
                    </a:p>
                  </a:txBody>
                  <a:tcPr marL="6797" marR="6797" marT="6797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10,343</a:t>
                      </a:r>
                    </a:p>
                  </a:txBody>
                  <a:tcPr marL="6797" marR="6797" marT="6797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8.87</a:t>
                      </a:r>
                    </a:p>
                  </a:txBody>
                  <a:tcPr marL="6797" marR="6797" marT="6797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4.35</a:t>
                      </a:r>
                    </a:p>
                  </a:txBody>
                  <a:tcPr marL="6797" marR="6797" marT="6797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0.490417</a:t>
                      </a:r>
                    </a:p>
                  </a:txBody>
                  <a:tcPr marL="6797" marR="6797" marT="6797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</a:rPr>
                        <a:t>89</a:t>
                      </a:r>
                    </a:p>
                  </a:txBody>
                  <a:tcPr marL="6797" marR="6797" marT="6797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</a:tr>
              <a:tr h="258763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6797" marR="6797" marT="6797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Center</a:t>
                      </a:r>
                    </a:p>
                  </a:txBody>
                  <a:tcPr marL="6797" marR="6797" marT="6797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222</a:t>
                      </a:r>
                    </a:p>
                  </a:txBody>
                  <a:tcPr marL="6797" marR="6797" marT="6797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10,228</a:t>
                      </a:r>
                    </a:p>
                  </a:txBody>
                  <a:tcPr marL="6797" marR="6797" marT="6797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9.73</a:t>
                      </a:r>
                    </a:p>
                  </a:txBody>
                  <a:tcPr marL="6797" marR="6797" marT="6797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5.33</a:t>
                      </a:r>
                    </a:p>
                  </a:txBody>
                  <a:tcPr marL="6797" marR="6797" marT="6797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0.54779</a:t>
                      </a:r>
                    </a:p>
                  </a:txBody>
                  <a:tcPr marL="6797" marR="6797" marT="6797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6797" marR="6797" marT="6797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</a:tr>
              <a:tr h="258763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</a:rPr>
                        <a:t>8</a:t>
                      </a:r>
                    </a:p>
                  </a:txBody>
                  <a:tcPr marL="6797" marR="6797" marT="6797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Crack</a:t>
                      </a:r>
                    </a:p>
                  </a:txBody>
                  <a:tcPr marL="6797" marR="6797" marT="6797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231</a:t>
                      </a:r>
                    </a:p>
                  </a:txBody>
                  <a:tcPr marL="6797" marR="6797" marT="6797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10,113</a:t>
                      </a:r>
                    </a:p>
                  </a:txBody>
                  <a:tcPr marL="6797" marR="6797" marT="6797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11.72</a:t>
                      </a:r>
                    </a:p>
                  </a:txBody>
                  <a:tcPr marL="6797" marR="6797" marT="6797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4.2</a:t>
                      </a:r>
                    </a:p>
                  </a:txBody>
                  <a:tcPr marL="6797" marR="6797" marT="6797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0.358362</a:t>
                      </a:r>
                    </a:p>
                  </a:txBody>
                  <a:tcPr marL="6797" marR="6797" marT="6797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</a:rPr>
                        <a:t>65</a:t>
                      </a:r>
                    </a:p>
                  </a:txBody>
                  <a:tcPr marL="6797" marR="6797" marT="6797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</a:tr>
              <a:tr h="258763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6797" marR="6797" marT="6797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Center</a:t>
                      </a:r>
                    </a:p>
                  </a:txBody>
                  <a:tcPr marL="6797" marR="6797" marT="6797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248</a:t>
                      </a:r>
                    </a:p>
                  </a:txBody>
                  <a:tcPr marL="6797" marR="6797" marT="6797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10,077</a:t>
                      </a:r>
                    </a:p>
                  </a:txBody>
                  <a:tcPr marL="6797" marR="6797" marT="6797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11.04</a:t>
                      </a:r>
                    </a:p>
                  </a:txBody>
                  <a:tcPr marL="6797" marR="6797" marT="6797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5.7</a:t>
                      </a:r>
                    </a:p>
                  </a:txBody>
                  <a:tcPr marL="6797" marR="6797" marT="6797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0.516304</a:t>
                      </a:r>
                    </a:p>
                  </a:txBody>
                  <a:tcPr marL="6797" marR="6797" marT="6797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6797" marR="6797" marT="6797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</a:tr>
              <a:tr h="258763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</a:rPr>
                        <a:t>9</a:t>
                      </a:r>
                    </a:p>
                  </a:txBody>
                  <a:tcPr marL="6797" marR="6797" marT="6797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Crack</a:t>
                      </a:r>
                    </a:p>
                  </a:txBody>
                  <a:tcPr marL="6797" marR="6797" marT="6797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262</a:t>
                      </a:r>
                    </a:p>
                  </a:txBody>
                  <a:tcPr marL="6797" marR="6797" marT="6797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10,153</a:t>
                      </a:r>
                    </a:p>
                  </a:txBody>
                  <a:tcPr marL="6797" marR="6797" marT="6797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10.57</a:t>
                      </a:r>
                    </a:p>
                  </a:txBody>
                  <a:tcPr marL="6797" marR="6797" marT="6797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4.39</a:t>
                      </a:r>
                    </a:p>
                  </a:txBody>
                  <a:tcPr marL="6797" marR="6797" marT="6797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0.415326</a:t>
                      </a:r>
                    </a:p>
                  </a:txBody>
                  <a:tcPr marL="6797" marR="6797" marT="6797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</a:rPr>
                        <a:t>80</a:t>
                      </a:r>
                    </a:p>
                  </a:txBody>
                  <a:tcPr marL="6797" marR="6797" marT="6797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</a:tr>
              <a:tr h="258763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6797" marR="6797" marT="6797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Center</a:t>
                      </a:r>
                    </a:p>
                  </a:txBody>
                  <a:tcPr marL="6797" marR="6797" marT="6797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290</a:t>
                      </a:r>
                    </a:p>
                  </a:txBody>
                  <a:tcPr marL="6797" marR="6797" marT="6797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10,145</a:t>
                      </a:r>
                    </a:p>
                  </a:txBody>
                  <a:tcPr marL="6797" marR="6797" marT="6797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7.09</a:t>
                      </a:r>
                    </a:p>
                  </a:txBody>
                  <a:tcPr marL="6797" marR="6797" marT="6797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3.41</a:t>
                      </a:r>
                    </a:p>
                  </a:txBody>
                  <a:tcPr marL="6797" marR="6797" marT="6797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0.480959</a:t>
                      </a:r>
                    </a:p>
                  </a:txBody>
                  <a:tcPr marL="6797" marR="6797" marT="6797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6797" marR="6797" marT="6797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</a:tr>
              <a:tr h="258763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</a:rPr>
                        <a:t>10</a:t>
                      </a:r>
                    </a:p>
                  </a:txBody>
                  <a:tcPr marL="6797" marR="6797" marT="6797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Crack</a:t>
                      </a:r>
                    </a:p>
                  </a:txBody>
                  <a:tcPr marL="6797" marR="6797" marT="6797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304</a:t>
                      </a:r>
                    </a:p>
                  </a:txBody>
                  <a:tcPr marL="6797" marR="6797" marT="6797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10,161</a:t>
                      </a:r>
                    </a:p>
                  </a:txBody>
                  <a:tcPr marL="6797" marR="6797" marT="6797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8.3</a:t>
                      </a:r>
                    </a:p>
                  </a:txBody>
                  <a:tcPr marL="6797" marR="6797" marT="6797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3.78</a:t>
                      </a:r>
                    </a:p>
                  </a:txBody>
                  <a:tcPr marL="6797" marR="6797" marT="6797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0.455422</a:t>
                      </a:r>
                    </a:p>
                  </a:txBody>
                  <a:tcPr marL="6797" marR="6797" marT="6797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</a:rPr>
                        <a:t>95</a:t>
                      </a:r>
                    </a:p>
                  </a:txBody>
                  <a:tcPr marL="6797" marR="6797" marT="6797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</a:tr>
              <a:tr h="258763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6797" marR="6797" marT="6797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Center</a:t>
                      </a:r>
                    </a:p>
                  </a:txBody>
                  <a:tcPr marL="6797" marR="6797" marT="6797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325</a:t>
                      </a:r>
                    </a:p>
                  </a:txBody>
                  <a:tcPr marL="6797" marR="6797" marT="6797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10,252</a:t>
                      </a:r>
                    </a:p>
                  </a:txBody>
                  <a:tcPr marL="6797" marR="6797" marT="6797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6.8</a:t>
                      </a:r>
                    </a:p>
                  </a:txBody>
                  <a:tcPr marL="6797" marR="6797" marT="6797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3.82</a:t>
                      </a:r>
                    </a:p>
                  </a:txBody>
                  <a:tcPr marL="6797" marR="6797" marT="6797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0.561765</a:t>
                      </a:r>
                    </a:p>
                  </a:txBody>
                  <a:tcPr marL="6797" marR="6797" marT="6797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6797" marR="6797" marT="6797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</a:tr>
              <a:tr h="258763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</a:rPr>
                        <a:t>11</a:t>
                      </a:r>
                    </a:p>
                  </a:txBody>
                  <a:tcPr marL="6797" marR="6797" marT="6797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Crack</a:t>
                      </a:r>
                    </a:p>
                  </a:txBody>
                  <a:tcPr marL="6797" marR="6797" marT="6797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338</a:t>
                      </a:r>
                    </a:p>
                  </a:txBody>
                  <a:tcPr marL="6797" marR="6797" marT="6797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10,220</a:t>
                      </a:r>
                    </a:p>
                  </a:txBody>
                  <a:tcPr marL="6797" marR="6797" marT="6797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10.49</a:t>
                      </a:r>
                    </a:p>
                  </a:txBody>
                  <a:tcPr marL="6797" marR="6797" marT="6797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4.42</a:t>
                      </a:r>
                    </a:p>
                  </a:txBody>
                  <a:tcPr marL="6797" marR="6797" marT="6797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0.421354</a:t>
                      </a:r>
                    </a:p>
                  </a:txBody>
                  <a:tcPr marL="6797" marR="6797" marT="6797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</a:rPr>
                        <a:t>75</a:t>
                      </a:r>
                    </a:p>
                  </a:txBody>
                  <a:tcPr marL="6797" marR="6797" marT="6797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</a:tr>
              <a:tr h="258763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6797" marR="6797" marT="6797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Center</a:t>
                      </a:r>
                    </a:p>
                  </a:txBody>
                  <a:tcPr marL="6797" marR="6797" marT="6797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351</a:t>
                      </a:r>
                    </a:p>
                  </a:txBody>
                  <a:tcPr marL="6797" marR="6797" marT="6797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10,276</a:t>
                      </a:r>
                    </a:p>
                  </a:txBody>
                  <a:tcPr marL="6797" marR="6797" marT="6797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3.81</a:t>
                      </a:r>
                    </a:p>
                  </a:txBody>
                  <a:tcPr marL="6797" marR="6797" marT="6797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3.01</a:t>
                      </a:r>
                    </a:p>
                  </a:txBody>
                  <a:tcPr marL="6797" marR="6797" marT="6797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0.790026</a:t>
                      </a:r>
                    </a:p>
                  </a:txBody>
                  <a:tcPr marL="6797" marR="6797" marT="6797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6797" marR="6797" marT="6797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</a:tr>
              <a:tr h="258763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</a:rPr>
                        <a:t>12</a:t>
                      </a:r>
                    </a:p>
                  </a:txBody>
                  <a:tcPr marL="6797" marR="6797" marT="6797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Crack</a:t>
                      </a:r>
                    </a:p>
                  </a:txBody>
                  <a:tcPr marL="6797" marR="6797" marT="6797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361</a:t>
                      </a:r>
                    </a:p>
                  </a:txBody>
                  <a:tcPr marL="6797" marR="6797" marT="6797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10,125</a:t>
                      </a:r>
                    </a:p>
                  </a:txBody>
                  <a:tcPr marL="6797" marR="6797" marT="6797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13.41</a:t>
                      </a:r>
                    </a:p>
                  </a:txBody>
                  <a:tcPr marL="6797" marR="6797" marT="6797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4.67</a:t>
                      </a:r>
                    </a:p>
                  </a:txBody>
                  <a:tcPr marL="6797" marR="6797" marT="6797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0.348248</a:t>
                      </a:r>
                    </a:p>
                  </a:txBody>
                  <a:tcPr marL="6797" marR="6797" marT="6797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</a:rPr>
                        <a:t>44</a:t>
                      </a:r>
                    </a:p>
                  </a:txBody>
                  <a:tcPr marL="6797" marR="6797" marT="6797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</a:tr>
              <a:tr h="258763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6797" marR="6797" marT="6797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Center</a:t>
                      </a:r>
                    </a:p>
                  </a:txBody>
                  <a:tcPr marL="6797" marR="6797" marT="6797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373</a:t>
                      </a:r>
                    </a:p>
                  </a:txBody>
                  <a:tcPr marL="6797" marR="6797" marT="6797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10,220</a:t>
                      </a:r>
                    </a:p>
                  </a:txBody>
                  <a:tcPr marL="6797" marR="6797" marT="6797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4.08</a:t>
                      </a:r>
                    </a:p>
                  </a:txBody>
                  <a:tcPr marL="6797" marR="6797" marT="6797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2.91</a:t>
                      </a:r>
                    </a:p>
                  </a:txBody>
                  <a:tcPr marL="6797" marR="6797" marT="6797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0.713235</a:t>
                      </a:r>
                    </a:p>
                  </a:txBody>
                  <a:tcPr marL="6797" marR="6797" marT="6797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6797" marR="6797" marT="6797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</a:tr>
              <a:tr h="258763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</a:rPr>
                        <a:t>13</a:t>
                      </a:r>
                    </a:p>
                  </a:txBody>
                  <a:tcPr marL="6797" marR="6797" marT="6797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Crack</a:t>
                      </a:r>
                    </a:p>
                  </a:txBody>
                  <a:tcPr marL="6797" marR="6797" marT="6797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383</a:t>
                      </a:r>
                    </a:p>
                  </a:txBody>
                  <a:tcPr marL="6797" marR="6797" marT="6797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10,101</a:t>
                      </a:r>
                    </a:p>
                  </a:txBody>
                  <a:tcPr marL="6797" marR="6797" marT="6797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10.63</a:t>
                      </a:r>
                    </a:p>
                  </a:txBody>
                  <a:tcPr marL="6797" marR="6797" marT="6797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4.5</a:t>
                      </a:r>
                    </a:p>
                  </a:txBody>
                  <a:tcPr marL="6797" marR="6797" marT="6797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0.42333</a:t>
                      </a:r>
                    </a:p>
                  </a:txBody>
                  <a:tcPr marL="6797" marR="6797" marT="6797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</a:rPr>
                        <a:t>59</a:t>
                      </a:r>
                    </a:p>
                  </a:txBody>
                  <a:tcPr marL="6797" marR="6797" marT="6797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</a:tr>
              <a:tr h="258763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6797" marR="6797" marT="6797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Center</a:t>
                      </a:r>
                    </a:p>
                  </a:txBody>
                  <a:tcPr marL="6797" marR="6797" marT="6797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405</a:t>
                      </a:r>
                    </a:p>
                  </a:txBody>
                  <a:tcPr marL="6797" marR="6797" marT="6797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10,010</a:t>
                      </a:r>
                    </a:p>
                  </a:txBody>
                  <a:tcPr marL="6797" marR="6797" marT="6797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10.61</a:t>
                      </a:r>
                    </a:p>
                  </a:txBody>
                  <a:tcPr marL="6797" marR="6797" marT="6797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4.92</a:t>
                      </a:r>
                    </a:p>
                  </a:txBody>
                  <a:tcPr marL="6797" marR="6797" marT="6797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0.463713</a:t>
                      </a:r>
                    </a:p>
                  </a:txBody>
                  <a:tcPr marL="6797" marR="6797" marT="6797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6797" marR="6797" marT="6797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</a:tr>
              <a:tr h="258763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</a:rPr>
                        <a:t>14</a:t>
                      </a:r>
                    </a:p>
                  </a:txBody>
                  <a:tcPr marL="6797" marR="6797" marT="6797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Crack</a:t>
                      </a:r>
                    </a:p>
                  </a:txBody>
                  <a:tcPr marL="6797" marR="6797" marT="6797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420</a:t>
                      </a:r>
                    </a:p>
                  </a:txBody>
                  <a:tcPr marL="6797" marR="6797" marT="6797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10,069</a:t>
                      </a:r>
                    </a:p>
                  </a:txBody>
                  <a:tcPr marL="6797" marR="6797" marT="6797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12.74</a:t>
                      </a:r>
                    </a:p>
                  </a:txBody>
                  <a:tcPr marL="6797" marR="6797" marT="6797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5.07</a:t>
                      </a:r>
                    </a:p>
                  </a:txBody>
                  <a:tcPr marL="6797" marR="6797" marT="6797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0.397959</a:t>
                      </a:r>
                    </a:p>
                  </a:txBody>
                  <a:tcPr marL="6797" marR="6797" marT="6797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</a:rPr>
                        <a:t>86</a:t>
                      </a:r>
                    </a:p>
                  </a:txBody>
                  <a:tcPr marL="6797" marR="6797" marT="6797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</a:tr>
              <a:tr h="258763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6797" marR="6797" marT="6797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Center</a:t>
                      </a:r>
                    </a:p>
                  </a:txBody>
                  <a:tcPr marL="6797" marR="6797" marT="6797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440</a:t>
                      </a:r>
                    </a:p>
                  </a:txBody>
                  <a:tcPr marL="6797" marR="6797" marT="6797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10,220</a:t>
                      </a:r>
                    </a:p>
                  </a:txBody>
                  <a:tcPr marL="6797" marR="6797" marT="6797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3.33</a:t>
                      </a:r>
                    </a:p>
                  </a:txBody>
                  <a:tcPr marL="6797" marR="6797" marT="6797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2.72</a:t>
                      </a:r>
                    </a:p>
                  </a:txBody>
                  <a:tcPr marL="6797" marR="6797" marT="6797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0.816817</a:t>
                      </a:r>
                    </a:p>
                  </a:txBody>
                  <a:tcPr marL="6797" marR="6797" marT="6797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6797" marR="6797" marT="6797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</a:tr>
              <a:tr h="258763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</a:rPr>
                        <a:t>15</a:t>
                      </a:r>
                    </a:p>
                  </a:txBody>
                  <a:tcPr marL="6797" marR="6797" marT="6797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Crack</a:t>
                      </a:r>
                    </a:p>
                  </a:txBody>
                  <a:tcPr marL="6797" marR="6797" marT="6797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451</a:t>
                      </a:r>
                    </a:p>
                  </a:txBody>
                  <a:tcPr marL="6797" marR="6797" marT="6797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10,165</a:t>
                      </a:r>
                    </a:p>
                  </a:txBody>
                  <a:tcPr marL="6797" marR="6797" marT="6797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4.68</a:t>
                      </a:r>
                    </a:p>
                  </a:txBody>
                  <a:tcPr marL="6797" marR="6797" marT="6797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2.94</a:t>
                      </a:r>
                    </a:p>
                  </a:txBody>
                  <a:tcPr marL="6797" marR="6797" marT="6797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0.628205</a:t>
                      </a:r>
                    </a:p>
                  </a:txBody>
                  <a:tcPr marL="6797" marR="6797" marT="6797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</a:rPr>
                        <a:t>77</a:t>
                      </a:r>
                    </a:p>
                  </a:txBody>
                  <a:tcPr marL="6797" marR="6797" marT="6797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</a:tr>
            </a:tbl>
          </a:graphicData>
        </a:graphic>
      </p:graphicFrame>
      <p:sp>
        <p:nvSpPr>
          <p:cNvPr id="68853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r>
              <a:rPr lang="en-US"/>
              <a:t>Slide</a:t>
            </a:r>
            <a:fld id="{87574204-2F4F-4BC6-A0BF-CE3B4B2CB5B6}" type="slidenum">
              <a:rPr lang="en-US" sz="1800"/>
              <a:pPr/>
              <a:t>54</a:t>
            </a:fld>
            <a:endParaRPr lang="en-US" sz="1800"/>
          </a:p>
        </p:txBody>
      </p:sp>
      <p:pic>
        <p:nvPicPr>
          <p:cNvPr id="68854" name="Picture 2" descr="C:\e\5-5123-3\Paris District\US69\FWD testing on load transfer and photos\DSC00505-crack 18  #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76200" y="3784600"/>
            <a:ext cx="3886200" cy="307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855" name="Picture 22" descr="DSC00478-middle between cracks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76200" y="838200"/>
            <a:ext cx="38862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FWD Based LTE Measurement</a:t>
            </a:r>
          </a:p>
        </p:txBody>
      </p:sp>
      <p:sp>
        <p:nvSpPr>
          <p:cNvPr id="6963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69636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r>
              <a:rPr lang="en-US"/>
              <a:t>Slide</a:t>
            </a:r>
            <a:fld id="{292445AD-3EF4-40F7-B46B-92BBBCD95095}" type="slidenum">
              <a:rPr lang="en-US" sz="1800"/>
              <a:pPr/>
              <a:t>55</a:t>
            </a:fld>
            <a:endParaRPr lang="en-US" sz="1800"/>
          </a:p>
        </p:txBody>
      </p:sp>
      <p:pic>
        <p:nvPicPr>
          <p:cNvPr id="6963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90600" y="1524000"/>
            <a:ext cx="7915275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" name="Straight Connector 6"/>
          <p:cNvCxnSpPr/>
          <p:nvPr/>
        </p:nvCxnSpPr>
        <p:spPr>
          <a:xfrm rot="5400000">
            <a:off x="3048000" y="3581400"/>
            <a:ext cx="38100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Title 1"/>
          <p:cNvSpPr>
            <a:spLocks noGrp="1"/>
          </p:cNvSpPr>
          <p:nvPr>
            <p:ph type="title"/>
          </p:nvPr>
        </p:nvSpPr>
        <p:spPr>
          <a:xfrm>
            <a:off x="1219200" y="0"/>
            <a:ext cx="5791200" cy="1143000"/>
          </a:xfrm>
        </p:spPr>
        <p:txBody>
          <a:bodyPr/>
          <a:lstStyle/>
          <a:p>
            <a:r>
              <a:rPr lang="en-US" sz="3600" smtClean="0"/>
              <a:t>Flexible Pavement-</a:t>
            </a:r>
            <a:br>
              <a:rPr lang="en-US" sz="3600" smtClean="0"/>
            </a:br>
            <a:r>
              <a:rPr lang="en-US" sz="3600" smtClean="0"/>
              <a:t>Severity Level Based LTE</a:t>
            </a:r>
          </a:p>
        </p:txBody>
      </p:sp>
      <p:sp>
        <p:nvSpPr>
          <p:cNvPr id="70659" name="Content Placeholder 2"/>
          <p:cNvSpPr>
            <a:spLocks noGrp="1"/>
          </p:cNvSpPr>
          <p:nvPr>
            <p:ph idx="1"/>
          </p:nvPr>
        </p:nvSpPr>
        <p:spPr>
          <a:xfrm>
            <a:off x="990600" y="1600200"/>
            <a:ext cx="4953000" cy="5181600"/>
          </a:xfrm>
        </p:spPr>
        <p:txBody>
          <a:bodyPr/>
          <a:lstStyle/>
          <a:p>
            <a:r>
              <a:rPr lang="en-US" sz="2200" smtClean="0"/>
              <a:t>Low severity crack: LTE=85%</a:t>
            </a:r>
          </a:p>
          <a:p>
            <a:pPr lvl="1"/>
            <a:r>
              <a:rPr lang="en-US" sz="2000" smtClean="0"/>
              <a:t>Crack width&lt;1/8"</a:t>
            </a:r>
          </a:p>
          <a:p>
            <a:pPr>
              <a:spcBef>
                <a:spcPts val="2400"/>
              </a:spcBef>
            </a:pPr>
            <a:r>
              <a:rPr lang="en-US" sz="2000" smtClean="0"/>
              <a:t>Medium severity crack: LTE=70%</a:t>
            </a:r>
          </a:p>
          <a:p>
            <a:pPr lvl="1"/>
            <a:r>
              <a:rPr lang="en-US" sz="2000" smtClean="0"/>
              <a:t>1/8"&lt;Crack width&lt;1/4" or any crack (&lt;1/4") with adjacent random low severity cracking</a:t>
            </a:r>
            <a:endParaRPr lang="en-US" sz="2200" smtClean="0"/>
          </a:p>
          <a:p>
            <a:pPr>
              <a:spcBef>
                <a:spcPts val="2400"/>
              </a:spcBef>
            </a:pPr>
            <a:r>
              <a:rPr lang="en-US" sz="2200" smtClean="0"/>
              <a:t>High severity crack: LTE=55%</a:t>
            </a:r>
          </a:p>
          <a:p>
            <a:pPr lvl="1"/>
            <a:r>
              <a:rPr lang="en-US" sz="2000" smtClean="0"/>
              <a:t>Crack width&gt;1/4" or any crack (&lt;1/4") with adjacent random medium to high severity cracking</a:t>
            </a:r>
          </a:p>
          <a:p>
            <a:endParaRPr lang="en-US" smtClean="0"/>
          </a:p>
        </p:txBody>
      </p:sp>
      <p:sp>
        <p:nvSpPr>
          <p:cNvPr id="70660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r>
              <a:rPr lang="en-US"/>
              <a:t>Slide</a:t>
            </a:r>
            <a:fld id="{6FE0EAF9-7CC4-455F-8041-C0FDEB18B126}" type="slidenum">
              <a:rPr lang="en-US" sz="1800"/>
              <a:pPr/>
              <a:t>56</a:t>
            </a:fld>
            <a:endParaRPr lang="en-US" sz="1800"/>
          </a:p>
        </p:txBody>
      </p:sp>
      <p:pic>
        <p:nvPicPr>
          <p:cNvPr id="70661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867400" y="0"/>
            <a:ext cx="327660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662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867400" y="2362200"/>
            <a:ext cx="32766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663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867400" y="4438650"/>
            <a:ext cx="3276600" cy="2419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0664" name="TextBox 9"/>
          <p:cNvSpPr txBox="1">
            <a:spLocks noChangeArrowheads="1"/>
          </p:cNvSpPr>
          <p:nvPr/>
        </p:nvSpPr>
        <p:spPr bwMode="auto">
          <a:xfrm>
            <a:off x="8458200" y="0"/>
            <a:ext cx="609600" cy="369888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Low</a:t>
            </a:r>
          </a:p>
        </p:txBody>
      </p:sp>
      <p:sp>
        <p:nvSpPr>
          <p:cNvPr id="70665" name="TextBox 10"/>
          <p:cNvSpPr txBox="1">
            <a:spLocks noChangeArrowheads="1"/>
          </p:cNvSpPr>
          <p:nvPr/>
        </p:nvSpPr>
        <p:spPr bwMode="auto">
          <a:xfrm>
            <a:off x="6019800" y="2362200"/>
            <a:ext cx="1066800" cy="369888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/>
              <a:t>Medium</a:t>
            </a:r>
          </a:p>
        </p:txBody>
      </p:sp>
      <p:sp>
        <p:nvSpPr>
          <p:cNvPr id="70666" name="TextBox 11"/>
          <p:cNvSpPr txBox="1">
            <a:spLocks noChangeArrowheads="1"/>
          </p:cNvSpPr>
          <p:nvPr/>
        </p:nvSpPr>
        <p:spPr bwMode="auto">
          <a:xfrm>
            <a:off x="8382000" y="4724400"/>
            <a:ext cx="685800" cy="369888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High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r>
              <a:rPr lang="en-US"/>
              <a:t>Slide</a:t>
            </a:r>
            <a:fld id="{DF7EDD65-D74B-4102-8197-EDEB450E86C6}" type="slidenum">
              <a:rPr lang="en-US" sz="1800"/>
              <a:pPr/>
              <a:t>57</a:t>
            </a:fld>
            <a:endParaRPr lang="en-US" sz="1800"/>
          </a:p>
        </p:txBody>
      </p:sp>
      <p:sp>
        <p:nvSpPr>
          <p:cNvPr id="71683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Presentation Outline</a:t>
            </a:r>
          </a:p>
        </p:txBody>
      </p:sp>
      <p:sp>
        <p:nvSpPr>
          <p:cNvPr id="71684" name="Rectangle 9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200000"/>
              </a:lnSpc>
              <a:spcAft>
                <a:spcPts val="600"/>
              </a:spcAft>
            </a:pPr>
            <a:r>
              <a:rPr lang="en-US" smtClean="0">
                <a:solidFill>
                  <a:srgbClr val="CCCCCC"/>
                </a:solidFill>
              </a:rPr>
              <a:t>Introduction</a:t>
            </a:r>
          </a:p>
          <a:p>
            <a:pPr eaLnBrk="1" hangingPunct="1">
              <a:lnSpc>
                <a:spcPct val="200000"/>
              </a:lnSpc>
              <a:spcAft>
                <a:spcPts val="600"/>
              </a:spcAft>
            </a:pPr>
            <a:r>
              <a:rPr lang="en-US" smtClean="0">
                <a:solidFill>
                  <a:srgbClr val="CCCCCC"/>
                </a:solidFill>
              </a:rPr>
              <a:t>Program training and exercises</a:t>
            </a:r>
          </a:p>
          <a:p>
            <a:pPr eaLnBrk="1" hangingPunct="1">
              <a:spcBef>
                <a:spcPts val="1800"/>
              </a:spcBef>
              <a:spcAft>
                <a:spcPts val="600"/>
              </a:spcAft>
            </a:pPr>
            <a:r>
              <a:rPr lang="en-US" smtClean="0">
                <a:solidFill>
                  <a:srgbClr val="B3B3B3"/>
                </a:solidFill>
              </a:rPr>
              <a:t>Key inputs for existing pavement and field testing</a:t>
            </a:r>
          </a:p>
          <a:p>
            <a:pPr eaLnBrk="1" hangingPunct="1">
              <a:spcBef>
                <a:spcPts val="1800"/>
              </a:spcBef>
              <a:spcAft>
                <a:spcPts val="600"/>
              </a:spcAft>
            </a:pPr>
            <a:r>
              <a:rPr lang="en-US" smtClean="0"/>
              <a:t>Key inputs for asphalt overlays and lab testing</a:t>
            </a:r>
          </a:p>
          <a:p>
            <a:pPr eaLnBrk="1" hangingPunct="1">
              <a:spcAft>
                <a:spcPts val="600"/>
              </a:spcAft>
            </a:pPr>
            <a:endParaRPr lang="en-US" smtClean="0"/>
          </a:p>
          <a:p>
            <a:pPr eaLnBrk="1" hangingPunct="1">
              <a:spcAft>
                <a:spcPts val="600"/>
              </a:spcAft>
              <a:buFontTx/>
              <a:buNone/>
            </a:pPr>
            <a:endParaRPr lang="en-US" smtClean="0"/>
          </a:p>
          <a:p>
            <a:pPr eaLnBrk="1" hangingPunct="1">
              <a:buFontTx/>
              <a:buNone/>
            </a:pPr>
            <a:endParaRPr lang="en-US" smtClean="0"/>
          </a:p>
          <a:p>
            <a:pPr eaLnBrk="1" hangingPunct="1">
              <a:buFontTx/>
              <a:buNone/>
            </a:pPr>
            <a:endParaRPr lang="en-US" smtClean="0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r>
              <a:rPr lang="en-US"/>
              <a:t>Slide</a:t>
            </a:r>
            <a:fld id="{325561FF-EE76-46D5-A60A-0AA90A79727F}" type="slidenum">
              <a:rPr lang="en-US" sz="1800"/>
              <a:pPr/>
              <a:t>58</a:t>
            </a:fld>
            <a:endParaRPr lang="en-US" sz="1800"/>
          </a:p>
        </p:txBody>
      </p:sp>
      <p:sp>
        <p:nvSpPr>
          <p:cNvPr id="72707" name="Rectangle 4"/>
          <p:cNvSpPr>
            <a:spLocks noGrp="1" noChangeArrowheads="1"/>
          </p:cNvSpPr>
          <p:nvPr>
            <p:ph type="title"/>
          </p:nvPr>
        </p:nvSpPr>
        <p:spPr>
          <a:xfrm>
            <a:off x="1219200" y="152400"/>
            <a:ext cx="7772400" cy="1371600"/>
          </a:xfrm>
        </p:spPr>
        <p:txBody>
          <a:bodyPr/>
          <a:lstStyle/>
          <a:p>
            <a:pPr algn="ctr" eaLnBrk="1" hangingPunct="1"/>
            <a:r>
              <a:rPr lang="en-US" smtClean="0"/>
              <a:t>Key Inputs for Asphalt Overlays</a:t>
            </a:r>
            <a:br>
              <a:rPr lang="en-US" smtClean="0"/>
            </a:br>
            <a:r>
              <a:rPr lang="en-US" smtClean="0">
                <a:solidFill>
                  <a:srgbClr val="FF0000"/>
                </a:solidFill>
              </a:rPr>
              <a:t>Level 1</a:t>
            </a:r>
          </a:p>
        </p:txBody>
      </p:sp>
      <p:sp>
        <p:nvSpPr>
          <p:cNvPr id="72708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1219200" y="1828800"/>
            <a:ext cx="7696200" cy="4419600"/>
          </a:xfrm>
        </p:spPr>
        <p:txBody>
          <a:bodyPr/>
          <a:lstStyle/>
          <a:p>
            <a:pPr marL="514350" indent="-514350" eaLnBrk="1" hangingPunct="1">
              <a:lnSpc>
                <a:spcPct val="200000"/>
              </a:lnSpc>
              <a:spcAft>
                <a:spcPts val="600"/>
              </a:spcAft>
              <a:buFont typeface="Arial Narrow" pitchFamily="34" charset="0"/>
              <a:buAutoNum type="arabicPeriod"/>
            </a:pPr>
            <a:r>
              <a:rPr lang="en-US" smtClean="0"/>
              <a:t>Dynamic modulus |</a:t>
            </a:r>
            <a:r>
              <a:rPr lang="en-US" i="1" smtClean="0"/>
              <a:t>E*</a:t>
            </a:r>
            <a:r>
              <a:rPr lang="en-US" smtClean="0"/>
              <a:t>|</a:t>
            </a:r>
          </a:p>
          <a:p>
            <a:pPr marL="514350" indent="-514350" eaLnBrk="1" hangingPunct="1">
              <a:lnSpc>
                <a:spcPct val="200000"/>
              </a:lnSpc>
              <a:spcAft>
                <a:spcPts val="600"/>
              </a:spcAft>
              <a:buFont typeface="Arial Narrow" pitchFamily="34" charset="0"/>
              <a:buAutoNum type="arabicPeriod"/>
            </a:pPr>
            <a:r>
              <a:rPr lang="en-US" smtClean="0"/>
              <a:t>Fracture properties (A and n)</a:t>
            </a:r>
          </a:p>
          <a:p>
            <a:pPr marL="514350" indent="-514350" eaLnBrk="1" hangingPunct="1">
              <a:lnSpc>
                <a:spcPct val="200000"/>
              </a:lnSpc>
              <a:spcAft>
                <a:spcPts val="600"/>
              </a:spcAft>
              <a:buFont typeface="Arial Narrow" pitchFamily="34" charset="0"/>
              <a:buAutoNum type="arabicPeriod"/>
            </a:pPr>
            <a:r>
              <a:rPr lang="en-US" smtClean="0"/>
              <a:t>Rutting properties (</a:t>
            </a:r>
            <a:r>
              <a:rPr lang="el-GR" smtClean="0"/>
              <a:t>α</a:t>
            </a:r>
            <a:r>
              <a:rPr lang="en-US" smtClean="0"/>
              <a:t> and </a:t>
            </a:r>
            <a:r>
              <a:rPr lang="el-GR" smtClean="0"/>
              <a:t>µ</a:t>
            </a:r>
            <a:r>
              <a:rPr lang="en-US" smtClean="0"/>
              <a:t>)</a:t>
            </a:r>
          </a:p>
          <a:p>
            <a:pPr marL="514350" indent="-514350" eaLnBrk="1" hangingPunct="1">
              <a:buFontTx/>
              <a:buNone/>
            </a:pPr>
            <a:endParaRPr lang="en-US" smtClean="0"/>
          </a:p>
          <a:p>
            <a:pPr marL="514350" indent="-514350" eaLnBrk="1" hangingPunct="1">
              <a:buFontTx/>
              <a:buNone/>
            </a:pPr>
            <a:endParaRPr lang="en-US" smtClean="0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r>
              <a:rPr lang="en-US"/>
              <a:t>Slide</a:t>
            </a:r>
            <a:fld id="{6807D262-3853-491B-8CA8-9BDE8195A0EC}" type="slidenum">
              <a:rPr lang="en-US" sz="1800"/>
              <a:pPr/>
              <a:t>59</a:t>
            </a:fld>
            <a:endParaRPr lang="en-US" sz="1800"/>
          </a:p>
        </p:txBody>
      </p:sp>
      <p:sp>
        <p:nvSpPr>
          <p:cNvPr id="73731" name="Rectangle 4"/>
          <p:cNvSpPr>
            <a:spLocks noGrp="1" noChangeArrowheads="1"/>
          </p:cNvSpPr>
          <p:nvPr>
            <p:ph type="title"/>
          </p:nvPr>
        </p:nvSpPr>
        <p:spPr>
          <a:xfrm>
            <a:off x="1219200" y="152400"/>
            <a:ext cx="7734300" cy="1143000"/>
          </a:xfrm>
        </p:spPr>
        <p:txBody>
          <a:bodyPr/>
          <a:lstStyle/>
          <a:p>
            <a:pPr eaLnBrk="1" hangingPunct="1"/>
            <a:r>
              <a:rPr lang="en-US" smtClean="0"/>
              <a:t>Dynamic Modulus |</a:t>
            </a:r>
            <a:r>
              <a:rPr lang="en-US" i="1" smtClean="0"/>
              <a:t>E*</a:t>
            </a:r>
            <a:r>
              <a:rPr lang="en-US" smtClean="0"/>
              <a:t>|</a:t>
            </a:r>
          </a:p>
        </p:txBody>
      </p:sp>
      <p:sp>
        <p:nvSpPr>
          <p:cNvPr id="73732" name="Rectangle 3"/>
          <p:cNvSpPr txBox="1">
            <a:spLocks noChangeArrowheads="1"/>
          </p:cNvSpPr>
          <p:nvPr/>
        </p:nvSpPr>
        <p:spPr bwMode="auto">
          <a:xfrm>
            <a:off x="1219200" y="1371600"/>
            <a:ext cx="7162800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3200">
                <a:latin typeface="Verdana" pitchFamily="34" charset="0"/>
              </a:rPr>
              <a:t>Test equipment</a:t>
            </a:r>
          </a:p>
          <a:p>
            <a:pPr marL="342900" indent="-342900">
              <a:spcBef>
                <a:spcPct val="20000"/>
              </a:spcBef>
            </a:pPr>
            <a:endParaRPr lang="en-US" sz="3200">
              <a:latin typeface="Verdana" pitchFamily="34" charset="0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</a:pPr>
            <a:endParaRPr lang="en-US" sz="3200">
              <a:latin typeface="Verdana" pitchFamily="34" charset="0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</a:pPr>
            <a:endParaRPr lang="en-US" sz="3200">
              <a:latin typeface="Verdana" pitchFamily="34" charset="0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</a:pPr>
            <a:endParaRPr lang="en-US" sz="3200">
              <a:latin typeface="Verdana" pitchFamily="34" charset="0"/>
            </a:endParaRPr>
          </a:p>
        </p:txBody>
      </p:sp>
      <p:pic>
        <p:nvPicPr>
          <p:cNvPr id="73733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90600" y="2286000"/>
            <a:ext cx="5105400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3734" name="TextBox 6"/>
          <p:cNvSpPr txBox="1">
            <a:spLocks noChangeArrowheads="1"/>
          </p:cNvSpPr>
          <p:nvPr/>
        </p:nvSpPr>
        <p:spPr bwMode="auto">
          <a:xfrm>
            <a:off x="6172200" y="3048000"/>
            <a:ext cx="2819400" cy="175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Sample size: </a:t>
            </a:r>
          </a:p>
          <a:p>
            <a:r>
              <a:rPr lang="en-US"/>
              <a:t>   4" diameter by 6" high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r>
              <a:rPr lang="en-US"/>
              <a:t>Replicates:    3 </a:t>
            </a: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Straight Connector 18"/>
          <p:cNvCxnSpPr/>
          <p:nvPr/>
        </p:nvCxnSpPr>
        <p:spPr>
          <a:xfrm rot="5400000">
            <a:off x="4686300" y="2705100"/>
            <a:ext cx="38100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483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r>
              <a:rPr lang="en-US"/>
              <a:t>Slide</a:t>
            </a:r>
            <a:fld id="{1AD7D182-E0C5-4417-BEED-FCE2F8AC5F6C}" type="slidenum">
              <a:rPr lang="en-US" sz="1800"/>
              <a:pPr/>
              <a:t>6</a:t>
            </a:fld>
            <a:endParaRPr lang="en-US" sz="1800"/>
          </a:p>
        </p:txBody>
      </p:sp>
      <p:sp>
        <p:nvSpPr>
          <p:cNvPr id="2048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TxACOL Flowchart</a:t>
            </a:r>
          </a:p>
        </p:txBody>
      </p:sp>
      <p:sp>
        <p:nvSpPr>
          <p:cNvPr id="20485" name="Rectangle 59"/>
          <p:cNvSpPr>
            <a:spLocks noChangeArrowheads="1"/>
          </p:cNvSpPr>
          <p:nvPr/>
        </p:nvSpPr>
        <p:spPr bwMode="auto">
          <a:xfrm>
            <a:off x="0" y="-184150"/>
            <a:ext cx="18415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0486" name="Rectangle 63"/>
          <p:cNvSpPr>
            <a:spLocks noChangeArrowheads="1"/>
          </p:cNvSpPr>
          <p:nvPr/>
        </p:nvSpPr>
        <p:spPr bwMode="auto">
          <a:xfrm>
            <a:off x="0" y="0"/>
            <a:ext cx="0" cy="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r>
              <a:rPr lang="en-US" altLang="zh-TW" sz="800" u="sng"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Crack propagation and reflection cracking analysis</a:t>
            </a:r>
            <a:endParaRPr lang="en-US" altLang="zh-TW" sz="900">
              <a:ea typeface="宋体" pitchFamily="2" charset="-122"/>
              <a:cs typeface="Times New Roman" pitchFamily="18" charset="0"/>
            </a:endParaRPr>
          </a:p>
          <a:p>
            <a:pPr eaLnBrk="0" hangingPunct="0">
              <a:buFontTx/>
              <a:buChar char="•"/>
            </a:pPr>
            <a:r>
              <a:rPr lang="en-US" altLang="zh-TW" sz="800"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Daily crack propagation: </a:t>
            </a:r>
            <a:endParaRPr lang="en-US" altLang="zh-TW">
              <a:ea typeface="新細明體" pitchFamily="18" charset="-12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114800" y="2085202"/>
            <a:ext cx="1600200" cy="461665"/>
          </a:xfrm>
          <a:prstGeom prst="rect">
            <a:avLst/>
          </a:prstGeom>
          <a:gradFill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5400000" scaled="0"/>
          </a:gradFill>
          <a:effectLst>
            <a:innerShdw blurRad="63500" dist="50800" dir="135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200" dirty="0"/>
              <a:t>Existing </a:t>
            </a:r>
          </a:p>
          <a:p>
            <a:pPr algn="ctr">
              <a:defRPr/>
            </a:pPr>
            <a:r>
              <a:rPr lang="en-US" sz="1200" dirty="0"/>
              <a:t>Pavement Condition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096000" y="2133601"/>
            <a:ext cx="1676400" cy="369332"/>
          </a:xfrm>
          <a:prstGeom prst="rect">
            <a:avLst/>
          </a:prstGeom>
          <a:gradFill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5400000" scaled="0"/>
          </a:gradFill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/>
              <a:t>Environment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133600" y="2133600"/>
            <a:ext cx="1371600" cy="369332"/>
          </a:xfrm>
          <a:prstGeom prst="rect">
            <a:avLst/>
          </a:prstGeom>
          <a:gradFill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5400000" scaled="0"/>
          </a:gradFill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/>
              <a:t>Traffic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2667000" y="3581400"/>
            <a:ext cx="2667000" cy="838200"/>
          </a:xfrm>
          <a:prstGeom prst="roundRect">
            <a:avLst/>
          </a:prstGeom>
          <a:solidFill>
            <a:srgbClr val="FF00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bg1"/>
                </a:solidFill>
              </a:rPr>
              <a:t>Reflection Cracking</a:t>
            </a:r>
          </a:p>
          <a:p>
            <a:pPr algn="ctr">
              <a:defRPr/>
            </a:pPr>
            <a:r>
              <a:rPr lang="en-US" dirty="0">
                <a:solidFill>
                  <a:schemeClr val="bg1"/>
                </a:solidFill>
              </a:rPr>
              <a:t> Model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5562600" y="3581400"/>
            <a:ext cx="1905000" cy="838200"/>
          </a:xfrm>
          <a:prstGeom prst="roundRect">
            <a:avLst/>
          </a:prstGeom>
          <a:solidFill>
            <a:srgbClr val="FF00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bg1"/>
                </a:solidFill>
              </a:rPr>
              <a:t>Rutting Model</a:t>
            </a:r>
          </a:p>
        </p:txBody>
      </p:sp>
      <p:cxnSp>
        <p:nvCxnSpPr>
          <p:cNvPr id="15" name="Straight Connector 14"/>
          <p:cNvCxnSpPr/>
          <p:nvPr/>
        </p:nvCxnSpPr>
        <p:spPr>
          <a:xfrm rot="5400000">
            <a:off x="2628900" y="2705100"/>
            <a:ext cx="38100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2819400" y="2895600"/>
            <a:ext cx="419100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rot="5400000">
            <a:off x="6819900" y="2705100"/>
            <a:ext cx="38100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Down Arrow 19"/>
          <p:cNvSpPr/>
          <p:nvPr/>
        </p:nvSpPr>
        <p:spPr>
          <a:xfrm>
            <a:off x="3886200" y="2895600"/>
            <a:ext cx="152400" cy="685800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1" name="Down Arrow 20"/>
          <p:cNvSpPr/>
          <p:nvPr/>
        </p:nvSpPr>
        <p:spPr>
          <a:xfrm>
            <a:off x="6400800" y="2895600"/>
            <a:ext cx="152400" cy="685800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2" name="Down Arrow 21"/>
          <p:cNvSpPr/>
          <p:nvPr/>
        </p:nvSpPr>
        <p:spPr>
          <a:xfrm>
            <a:off x="3886200" y="4419600"/>
            <a:ext cx="152400" cy="685800"/>
          </a:xfrm>
          <a:prstGeom prst="downArrow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3" name="Down Arrow 22"/>
          <p:cNvSpPr/>
          <p:nvPr/>
        </p:nvSpPr>
        <p:spPr>
          <a:xfrm>
            <a:off x="6400800" y="4419600"/>
            <a:ext cx="152400" cy="685800"/>
          </a:xfrm>
          <a:prstGeom prst="downArrow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124200" y="5144869"/>
            <a:ext cx="1676400" cy="646331"/>
          </a:xfrm>
          <a:prstGeom prst="rect">
            <a:avLst/>
          </a:prstGeom>
          <a:solidFill>
            <a:srgbClr val="92D050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/>
              <a:t>Cracking Data and Chart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5715000" y="5144869"/>
            <a:ext cx="1676400" cy="646331"/>
          </a:xfrm>
          <a:prstGeom prst="rect">
            <a:avLst/>
          </a:prstGeom>
          <a:solidFill>
            <a:srgbClr val="92D050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/>
              <a:t>Rutting Data and Chart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1676400" y="1371600"/>
            <a:ext cx="6400800" cy="1676400"/>
          </a:xfrm>
          <a:prstGeom prst="roundRect">
            <a:avLst/>
          </a:prstGeom>
          <a:noFill/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r>
              <a:rPr lang="en-US" b="1" i="1" dirty="0">
                <a:solidFill>
                  <a:schemeClr val="tx1"/>
                </a:solidFill>
              </a:rPr>
              <a:t>Input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1676400" y="4876800"/>
            <a:ext cx="6400800" cy="1219200"/>
          </a:xfrm>
          <a:prstGeom prst="roundRect">
            <a:avLst/>
          </a:prstGeom>
          <a:noFill/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r>
              <a:rPr lang="en-US" b="1" i="1" dirty="0">
                <a:solidFill>
                  <a:schemeClr val="tx1"/>
                </a:solidFill>
              </a:rPr>
              <a:t>Output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4114800" y="1447801"/>
            <a:ext cx="1600200" cy="369332"/>
          </a:xfrm>
          <a:prstGeom prst="rect">
            <a:avLst/>
          </a:prstGeom>
          <a:gradFill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5400000" scaled="0"/>
          </a:gradFill>
          <a:effectLst>
            <a:innerShdw blurRad="63500" dist="50800" dir="135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/>
              <a:t>AC Overlay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1676400" y="3200400"/>
            <a:ext cx="6400800" cy="1371600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r>
              <a:rPr lang="en-US" b="1" i="1" dirty="0">
                <a:solidFill>
                  <a:schemeClr val="tx1"/>
                </a:solidFill>
              </a:rPr>
              <a:t>Models</a:t>
            </a:r>
          </a:p>
        </p:txBody>
      </p:sp>
      <p:sp>
        <p:nvSpPr>
          <p:cNvPr id="20521" name="TextBox 29"/>
          <p:cNvSpPr txBox="1">
            <a:spLocks noChangeArrowheads="1"/>
          </p:cNvSpPr>
          <p:nvPr/>
        </p:nvSpPr>
        <p:spPr bwMode="auto">
          <a:xfrm>
            <a:off x="4724400" y="1685925"/>
            <a:ext cx="381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/>
              <a:t>+</a:t>
            </a: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r>
              <a:rPr lang="en-US"/>
              <a:t>Slide</a:t>
            </a:r>
            <a:fld id="{5830969B-785C-4FCD-BFC0-33FD2E678599}" type="slidenum">
              <a:rPr lang="en-US" sz="1800"/>
              <a:pPr/>
              <a:t>60</a:t>
            </a:fld>
            <a:endParaRPr lang="en-US" sz="1800"/>
          </a:p>
        </p:txBody>
      </p:sp>
      <p:sp>
        <p:nvSpPr>
          <p:cNvPr id="74755" name="Rectangle 4"/>
          <p:cNvSpPr>
            <a:spLocks noGrp="1" noChangeArrowheads="1"/>
          </p:cNvSpPr>
          <p:nvPr>
            <p:ph type="title"/>
          </p:nvPr>
        </p:nvSpPr>
        <p:spPr>
          <a:xfrm>
            <a:off x="1219200" y="152400"/>
            <a:ext cx="7807325" cy="1143000"/>
          </a:xfrm>
        </p:spPr>
        <p:txBody>
          <a:bodyPr/>
          <a:lstStyle/>
          <a:p>
            <a:pPr eaLnBrk="1" hangingPunct="1"/>
            <a:r>
              <a:rPr lang="en-US" smtClean="0"/>
              <a:t>Dynamic Modulus |</a:t>
            </a:r>
            <a:r>
              <a:rPr lang="en-US" i="1" smtClean="0"/>
              <a:t>E*</a:t>
            </a:r>
            <a:r>
              <a:rPr lang="en-US" smtClean="0"/>
              <a:t>| (Continued)</a:t>
            </a:r>
          </a:p>
        </p:txBody>
      </p:sp>
      <p:sp>
        <p:nvSpPr>
          <p:cNvPr id="74756" name="Rectangle 3"/>
          <p:cNvSpPr txBox="1">
            <a:spLocks noChangeArrowheads="1"/>
          </p:cNvSpPr>
          <p:nvPr/>
        </p:nvSpPr>
        <p:spPr bwMode="auto">
          <a:xfrm>
            <a:off x="1219200" y="1219200"/>
            <a:ext cx="74422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3200">
                <a:latin typeface="Verdana" pitchFamily="34" charset="0"/>
                <a:sym typeface="Symbol" pitchFamily="18" charset="2"/>
              </a:rPr>
              <a:t>5 test temperatures:</a:t>
            </a:r>
          </a:p>
          <a:p>
            <a:pPr marL="342900" indent="-342900">
              <a:spcBef>
                <a:spcPct val="20000"/>
              </a:spcBef>
              <a:spcAft>
                <a:spcPts val="1200"/>
              </a:spcAft>
            </a:pPr>
            <a:r>
              <a:rPr lang="en-US" sz="3000">
                <a:solidFill>
                  <a:srgbClr val="FF0000"/>
                </a:solidFill>
                <a:latin typeface="Verdana" pitchFamily="34" charset="0"/>
                <a:sym typeface="Symbol" pitchFamily="18" charset="2"/>
              </a:rPr>
              <a:t>   14, </a:t>
            </a:r>
            <a:r>
              <a:rPr lang="en-US" sz="3000">
                <a:solidFill>
                  <a:srgbClr val="FF0000"/>
                </a:solidFill>
                <a:sym typeface="Symbol" pitchFamily="18" charset="2"/>
              </a:rPr>
              <a:t>40, 70, 100, and 130°F</a:t>
            </a:r>
          </a:p>
          <a:p>
            <a:pPr marL="342900" indent="-342900">
              <a:spcBef>
                <a:spcPct val="20000"/>
              </a:spcBef>
              <a:spcAft>
                <a:spcPts val="1200"/>
              </a:spcAft>
              <a:buFontTx/>
              <a:buChar char="•"/>
            </a:pPr>
            <a:r>
              <a:rPr lang="en-US" sz="3200">
                <a:latin typeface="Verdana" pitchFamily="34" charset="0"/>
                <a:sym typeface="Symbol" pitchFamily="18" charset="2"/>
              </a:rPr>
              <a:t>6 loading frequencies:</a:t>
            </a:r>
          </a:p>
          <a:p>
            <a:pPr marL="342900" indent="-342900">
              <a:spcBef>
                <a:spcPct val="20000"/>
              </a:spcBef>
              <a:spcAft>
                <a:spcPts val="1200"/>
              </a:spcAft>
            </a:pPr>
            <a:r>
              <a:rPr lang="en-US" sz="3000">
                <a:solidFill>
                  <a:srgbClr val="FF0000"/>
                </a:solidFill>
                <a:latin typeface="Verdana" pitchFamily="34" charset="0"/>
                <a:sym typeface="Symbol" pitchFamily="18" charset="2"/>
              </a:rPr>
              <a:t>   25, 10, 5, 1, 0.5, and 0.1Hz</a:t>
            </a:r>
          </a:p>
          <a:p>
            <a:pPr marL="342900" indent="-342900" algn="ctr">
              <a:spcBef>
                <a:spcPts val="2400"/>
              </a:spcBef>
              <a:spcAft>
                <a:spcPts val="1200"/>
              </a:spcAft>
            </a:pPr>
            <a:r>
              <a:rPr lang="en-US" sz="3200">
                <a:latin typeface="Verdana" pitchFamily="34" charset="0"/>
                <a:sym typeface="Symbol" pitchFamily="18" charset="2"/>
              </a:rPr>
              <a:t>Sample |</a:t>
            </a:r>
            <a:r>
              <a:rPr lang="en-US" sz="3200" i="1">
                <a:latin typeface="Verdana" pitchFamily="34" charset="0"/>
                <a:sym typeface="Symbol" pitchFamily="18" charset="2"/>
              </a:rPr>
              <a:t>E*</a:t>
            </a:r>
            <a:r>
              <a:rPr lang="en-US" sz="3200">
                <a:latin typeface="Verdana" pitchFamily="34" charset="0"/>
                <a:sym typeface="Symbol" pitchFamily="18" charset="2"/>
              </a:rPr>
              <a:t>| values (ksi)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2057400" y="4876800"/>
          <a:ext cx="5867400" cy="3086100"/>
        </p:xfrm>
        <a:graphic>
          <a:graphicData uri="http://schemas.openxmlformats.org/drawingml/2006/table">
            <a:tbl>
              <a:tblPr/>
              <a:tblGrid>
                <a:gridCol w="838200"/>
                <a:gridCol w="838200"/>
                <a:gridCol w="838200"/>
                <a:gridCol w="838200"/>
                <a:gridCol w="838200"/>
                <a:gridCol w="838200"/>
                <a:gridCol w="838200"/>
              </a:tblGrid>
              <a:tr h="558800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 </a:t>
                      </a:r>
                    </a:p>
                  </a:txBody>
                  <a:tcPr marL="9525" marR="9525" marT="9525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EE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25Hz</a:t>
                      </a:r>
                    </a:p>
                  </a:txBody>
                  <a:tcPr marL="9525" marR="9525" marT="9525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EE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10Hz</a:t>
                      </a:r>
                    </a:p>
                  </a:txBody>
                  <a:tcPr marL="9525" marR="9525" marT="9525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EE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5Hz</a:t>
                      </a:r>
                    </a:p>
                  </a:txBody>
                  <a:tcPr marL="9525" marR="9525" marT="9525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EE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1Hz</a:t>
                      </a:r>
                    </a:p>
                  </a:txBody>
                  <a:tcPr marL="9525" marR="9525" marT="9525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EE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0.5Hz</a:t>
                      </a:r>
                    </a:p>
                  </a:txBody>
                  <a:tcPr marL="9525" marR="9525" marT="9525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EE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0.1Hz</a:t>
                      </a:r>
                    </a:p>
                  </a:txBody>
                  <a:tcPr marL="9525" marR="9525" marT="9525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EEF3"/>
                    </a:solidFill>
                  </a:tcPr>
                </a:tc>
              </a:tr>
              <a:tr h="558800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14°F</a:t>
                      </a:r>
                    </a:p>
                  </a:txBody>
                  <a:tcPr marL="9525" marR="9525" marT="9525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EE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2346.7</a:t>
                      </a:r>
                    </a:p>
                  </a:txBody>
                  <a:tcPr marL="9525" marR="9525" marT="9525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EE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2307.4</a:t>
                      </a:r>
                    </a:p>
                  </a:txBody>
                  <a:tcPr marL="9525" marR="9525" marT="9525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EE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2175</a:t>
                      </a:r>
                    </a:p>
                  </a:txBody>
                  <a:tcPr marL="9525" marR="9525" marT="9525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EE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1810</a:t>
                      </a:r>
                    </a:p>
                  </a:txBody>
                  <a:tcPr marL="9525" marR="9525" marT="9525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EE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1682</a:t>
                      </a:r>
                    </a:p>
                  </a:txBody>
                  <a:tcPr marL="9525" marR="9525" marT="9525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EE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1378</a:t>
                      </a:r>
                    </a:p>
                  </a:txBody>
                  <a:tcPr marL="9525" marR="9525" marT="9525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EEF3"/>
                    </a:solidFill>
                  </a:tcPr>
                </a:tc>
              </a:tr>
              <a:tr h="558800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40°F</a:t>
                      </a:r>
                    </a:p>
                  </a:txBody>
                  <a:tcPr marL="9525" marR="9525" marT="9525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EE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1843</a:t>
                      </a:r>
                    </a:p>
                  </a:txBody>
                  <a:tcPr marL="9525" marR="9525" marT="9525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EE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1687</a:t>
                      </a:r>
                    </a:p>
                  </a:txBody>
                  <a:tcPr marL="9525" marR="9525" marT="9525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EE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1498</a:t>
                      </a:r>
                    </a:p>
                  </a:txBody>
                  <a:tcPr marL="9525" marR="9525" marT="9525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EE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1080</a:t>
                      </a:r>
                    </a:p>
                  </a:txBody>
                  <a:tcPr marL="9525" marR="9525" marT="9525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EE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916</a:t>
                      </a:r>
                    </a:p>
                  </a:txBody>
                  <a:tcPr marL="9525" marR="9525" marT="9525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EE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619</a:t>
                      </a:r>
                    </a:p>
                  </a:txBody>
                  <a:tcPr marL="9525" marR="9525" marT="9525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EEF3"/>
                    </a:solidFill>
                  </a:tcPr>
                </a:tc>
              </a:tr>
              <a:tr h="292100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70°F</a:t>
                      </a:r>
                    </a:p>
                  </a:txBody>
                  <a:tcPr marL="9525" marR="9525" marT="9525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EE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820</a:t>
                      </a:r>
                    </a:p>
                  </a:txBody>
                  <a:tcPr marL="9525" marR="9525" marT="9525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EE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597</a:t>
                      </a:r>
                    </a:p>
                  </a:txBody>
                  <a:tcPr marL="9525" marR="9525" marT="9525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EE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467</a:t>
                      </a:r>
                    </a:p>
                  </a:txBody>
                  <a:tcPr marL="9525" marR="9525" marT="9525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EE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280</a:t>
                      </a:r>
                    </a:p>
                  </a:txBody>
                  <a:tcPr marL="9525" marR="9525" marT="9525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EE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223</a:t>
                      </a:r>
                    </a:p>
                  </a:txBody>
                  <a:tcPr marL="9525" marR="9525" marT="9525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EE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139</a:t>
                      </a:r>
                    </a:p>
                  </a:txBody>
                  <a:tcPr marL="9525" marR="9525" marT="9525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EEF3"/>
                    </a:solidFill>
                  </a:tcPr>
                </a:tc>
              </a:tr>
              <a:tr h="558800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100°F</a:t>
                      </a:r>
                    </a:p>
                  </a:txBody>
                  <a:tcPr marL="9525" marR="9525" marT="9525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EE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161</a:t>
                      </a:r>
                    </a:p>
                  </a:txBody>
                  <a:tcPr marL="9525" marR="9525" marT="9525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EE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118</a:t>
                      </a:r>
                    </a:p>
                  </a:txBody>
                  <a:tcPr marL="9525" marR="9525" marT="9525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EE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96</a:t>
                      </a:r>
                    </a:p>
                  </a:txBody>
                  <a:tcPr marL="9525" marR="9525" marT="9525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EE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64</a:t>
                      </a:r>
                    </a:p>
                  </a:txBody>
                  <a:tcPr marL="9525" marR="9525" marT="9525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EE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54</a:t>
                      </a:r>
                    </a:p>
                  </a:txBody>
                  <a:tcPr marL="9525" marR="9525" marT="9525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EE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40</a:t>
                      </a:r>
                    </a:p>
                  </a:txBody>
                  <a:tcPr marL="9525" marR="9525" marT="9525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EEF3"/>
                    </a:solidFill>
                  </a:tcPr>
                </a:tc>
              </a:tr>
              <a:tr h="558800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130°F</a:t>
                      </a:r>
                    </a:p>
                  </a:txBody>
                  <a:tcPr marL="9525" marR="9525" marT="9525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EE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61</a:t>
                      </a:r>
                    </a:p>
                  </a:txBody>
                  <a:tcPr marL="9525" marR="9525" marT="9525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EE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50</a:t>
                      </a:r>
                    </a:p>
                  </a:txBody>
                  <a:tcPr marL="9525" marR="9525" marT="9525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EE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43</a:t>
                      </a:r>
                    </a:p>
                  </a:txBody>
                  <a:tcPr marL="9525" marR="9525" marT="9525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EE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32</a:t>
                      </a:r>
                    </a:p>
                  </a:txBody>
                  <a:tcPr marL="9525" marR="9525" marT="9525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EE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29</a:t>
                      </a:r>
                    </a:p>
                  </a:txBody>
                  <a:tcPr marL="9525" marR="9525" marT="9525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EE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23</a:t>
                      </a:r>
                    </a:p>
                  </a:txBody>
                  <a:tcPr marL="9525" marR="9525" marT="9525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EEF3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33600" y="1981200"/>
            <a:ext cx="6096000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5779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r>
              <a:rPr lang="en-US"/>
              <a:t>Slide</a:t>
            </a:r>
            <a:fld id="{884A6E3F-BA48-497D-850B-32A536B61366}" type="slidenum">
              <a:rPr lang="en-US" sz="1800"/>
              <a:pPr/>
              <a:t>61</a:t>
            </a:fld>
            <a:endParaRPr lang="en-US" sz="1800"/>
          </a:p>
        </p:txBody>
      </p:sp>
      <p:sp>
        <p:nvSpPr>
          <p:cNvPr id="7578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Dynamic Modulus |</a:t>
            </a:r>
            <a:r>
              <a:rPr lang="en-US" i="1" smtClean="0"/>
              <a:t>E*</a:t>
            </a:r>
            <a:r>
              <a:rPr lang="en-US" smtClean="0"/>
              <a:t>|</a:t>
            </a:r>
          </a:p>
        </p:txBody>
      </p:sp>
      <p:sp>
        <p:nvSpPr>
          <p:cNvPr id="75781" name="Rectangle 3"/>
          <p:cNvSpPr txBox="1">
            <a:spLocks noChangeArrowheads="1"/>
          </p:cNvSpPr>
          <p:nvPr/>
        </p:nvSpPr>
        <p:spPr bwMode="auto">
          <a:xfrm>
            <a:off x="1219200" y="1219200"/>
            <a:ext cx="71628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3200">
                <a:latin typeface="Verdana" pitchFamily="34" charset="0"/>
              </a:rPr>
              <a:t>Input interface in the program</a:t>
            </a:r>
          </a:p>
          <a:p>
            <a:pPr marL="342900" indent="-342900">
              <a:spcBef>
                <a:spcPct val="20000"/>
              </a:spcBef>
            </a:pPr>
            <a:endParaRPr lang="en-US" sz="3200">
              <a:latin typeface="Verdana" pitchFamily="34" charset="0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</a:pPr>
            <a:endParaRPr lang="en-US" sz="3200">
              <a:latin typeface="Verdana" pitchFamily="34" charset="0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</a:pPr>
            <a:endParaRPr lang="en-US" sz="3200">
              <a:latin typeface="Verdana" pitchFamily="34" charset="0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</a:pPr>
            <a:endParaRPr lang="en-US" sz="3200">
              <a:latin typeface="Verdana" pitchFamily="34" charset="0"/>
            </a:endParaRPr>
          </a:p>
        </p:txBody>
      </p:sp>
      <p:sp>
        <p:nvSpPr>
          <p:cNvPr id="75782" name="Oval 9"/>
          <p:cNvSpPr>
            <a:spLocks noChangeArrowheads="1"/>
          </p:cNvSpPr>
          <p:nvPr/>
        </p:nvSpPr>
        <p:spPr bwMode="auto">
          <a:xfrm>
            <a:off x="4495800" y="3657600"/>
            <a:ext cx="3886200" cy="1905000"/>
          </a:xfrm>
          <a:prstGeom prst="ellipse">
            <a:avLst/>
          </a:prstGeom>
          <a:noFill/>
          <a:ln w="317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5783" name="Oval 9"/>
          <p:cNvSpPr>
            <a:spLocks noChangeArrowheads="1"/>
          </p:cNvSpPr>
          <p:nvPr/>
        </p:nvSpPr>
        <p:spPr bwMode="auto">
          <a:xfrm>
            <a:off x="6934200" y="3048000"/>
            <a:ext cx="1295400" cy="533400"/>
          </a:xfrm>
          <a:prstGeom prst="ellipse">
            <a:avLst/>
          </a:prstGeom>
          <a:noFill/>
          <a:ln w="317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r>
              <a:rPr lang="en-US"/>
              <a:t>Slide</a:t>
            </a:r>
            <a:fld id="{8A7A6C84-54FA-47A5-A16C-AA441EB043D2}" type="slidenum">
              <a:rPr lang="en-US" sz="1800"/>
              <a:pPr/>
              <a:t>62</a:t>
            </a:fld>
            <a:endParaRPr lang="en-US" sz="1800"/>
          </a:p>
        </p:txBody>
      </p:sp>
      <p:sp>
        <p:nvSpPr>
          <p:cNvPr id="76803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Fracture Properties: A &amp; n</a:t>
            </a:r>
          </a:p>
        </p:txBody>
      </p:sp>
      <p:pic>
        <p:nvPicPr>
          <p:cNvPr id="7680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0" y="2438400"/>
            <a:ext cx="6400800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6805" name="Rectangle 5"/>
          <p:cNvSpPr txBox="1">
            <a:spLocks noChangeArrowheads="1"/>
          </p:cNvSpPr>
          <p:nvPr/>
        </p:nvSpPr>
        <p:spPr bwMode="auto">
          <a:xfrm>
            <a:off x="1219200" y="1646238"/>
            <a:ext cx="71628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3200">
                <a:latin typeface="Verdana" pitchFamily="34" charset="0"/>
              </a:rPr>
              <a:t>Fracture model</a:t>
            </a:r>
          </a:p>
          <a:p>
            <a:pPr marL="342900" indent="-342900">
              <a:spcBef>
                <a:spcPct val="20000"/>
              </a:spcBef>
            </a:pPr>
            <a:endParaRPr lang="en-US" sz="3200">
              <a:latin typeface="Verdana" pitchFamily="34" charset="0"/>
            </a:endParaRPr>
          </a:p>
          <a:p>
            <a:pPr marL="342900" indent="-342900">
              <a:spcBef>
                <a:spcPct val="20000"/>
              </a:spcBef>
            </a:pPr>
            <a:endParaRPr lang="en-US" sz="3200">
              <a:latin typeface="Verdana" pitchFamily="34" charset="0"/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r>
              <a:rPr lang="en-US"/>
              <a:t>Slide</a:t>
            </a:r>
            <a:fld id="{57D057D5-B95A-4EF1-9EBF-317874798114}" type="slidenum">
              <a:rPr lang="en-US" sz="1800"/>
              <a:pPr/>
              <a:t>63</a:t>
            </a:fld>
            <a:endParaRPr lang="en-US" sz="1800"/>
          </a:p>
        </p:txBody>
      </p:sp>
      <p:sp>
        <p:nvSpPr>
          <p:cNvPr id="77827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Fracture Properties A &amp; n (Continued)</a:t>
            </a:r>
          </a:p>
        </p:txBody>
      </p:sp>
      <p:sp>
        <p:nvSpPr>
          <p:cNvPr id="77828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1219200" y="1798638"/>
            <a:ext cx="7162800" cy="4525962"/>
          </a:xfrm>
        </p:spPr>
        <p:txBody>
          <a:bodyPr/>
          <a:lstStyle/>
          <a:p>
            <a:pPr eaLnBrk="1" hangingPunct="1"/>
            <a:r>
              <a:rPr lang="en-US" smtClean="0"/>
              <a:t>Test equipment: Overlay Tester</a:t>
            </a:r>
          </a:p>
          <a:p>
            <a:pPr eaLnBrk="1" hangingPunct="1">
              <a:buFontTx/>
              <a:buNone/>
            </a:pPr>
            <a:endParaRPr lang="en-US" smtClean="0"/>
          </a:p>
          <a:p>
            <a:pPr eaLnBrk="1" hangingPunct="1">
              <a:buFontTx/>
              <a:buNone/>
            </a:pPr>
            <a:endParaRPr lang="en-US" smtClean="0"/>
          </a:p>
        </p:txBody>
      </p:sp>
      <p:pic>
        <p:nvPicPr>
          <p:cNvPr id="77829" name="Picture 4" descr="IMG_167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53000" y="3048000"/>
            <a:ext cx="38100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7830" name="Rectangle 3"/>
          <p:cNvSpPr txBox="1">
            <a:spLocks noChangeArrowheads="1"/>
          </p:cNvSpPr>
          <p:nvPr/>
        </p:nvSpPr>
        <p:spPr bwMode="auto">
          <a:xfrm>
            <a:off x="1066800" y="2971800"/>
            <a:ext cx="35814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742950" lvl="1" indent="-285750">
              <a:spcBef>
                <a:spcPct val="20000"/>
              </a:spcBef>
            </a:pPr>
            <a:r>
              <a:rPr lang="en-US" sz="2400"/>
              <a:t>Step 1: Modulus Test</a:t>
            </a:r>
          </a:p>
          <a:p>
            <a:pPr marL="742950" lvl="1" indent="-285750">
              <a:spcBef>
                <a:spcPct val="20000"/>
              </a:spcBef>
            </a:pPr>
            <a:endParaRPr lang="en-US" sz="2400"/>
          </a:p>
          <a:p>
            <a:pPr marL="742950" lvl="1" indent="-285750">
              <a:spcBef>
                <a:spcPct val="20000"/>
              </a:spcBef>
            </a:pPr>
            <a:r>
              <a:rPr lang="en-US" sz="2400"/>
              <a:t>Step 2: Cracking test to obtain A, n</a:t>
            </a:r>
          </a:p>
          <a:p>
            <a:pPr marL="742950" lvl="1" indent="-285750">
              <a:spcBef>
                <a:spcPct val="20000"/>
              </a:spcBef>
            </a:pPr>
            <a:endParaRPr lang="en-US" sz="2400"/>
          </a:p>
          <a:p>
            <a:pPr marL="742950" lvl="1" indent="-285750">
              <a:spcBef>
                <a:spcPct val="20000"/>
              </a:spcBef>
            </a:pPr>
            <a:r>
              <a:rPr lang="en-US" sz="2400"/>
              <a:t> Three replicates required</a:t>
            </a: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r>
              <a:rPr lang="en-US"/>
              <a:t>Slide</a:t>
            </a:r>
            <a:fld id="{AEAC3023-18FA-4108-8DE8-065A066E12B0}" type="slidenum">
              <a:rPr lang="en-US" sz="1800"/>
              <a:pPr/>
              <a:t>64</a:t>
            </a:fld>
            <a:endParaRPr lang="en-US" sz="1800"/>
          </a:p>
        </p:txBody>
      </p:sp>
      <p:sp>
        <p:nvSpPr>
          <p:cNvPr id="78851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Fracture Properties A &amp; n (Continued)</a:t>
            </a:r>
          </a:p>
        </p:txBody>
      </p:sp>
      <p:sp>
        <p:nvSpPr>
          <p:cNvPr id="78852" name="Rectangle 3"/>
          <p:cNvSpPr txBox="1">
            <a:spLocks noChangeArrowheads="1"/>
          </p:cNvSpPr>
          <p:nvPr/>
        </p:nvSpPr>
        <p:spPr bwMode="auto">
          <a:xfrm>
            <a:off x="914400" y="1676400"/>
            <a:ext cx="7848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3200">
                <a:latin typeface="Verdana" pitchFamily="34" charset="0"/>
              </a:rPr>
              <a:t>Modulus test –preparing samples</a:t>
            </a:r>
          </a:p>
          <a:p>
            <a:pPr marL="342900" indent="-342900">
              <a:spcBef>
                <a:spcPct val="20000"/>
              </a:spcBef>
            </a:pPr>
            <a:endParaRPr lang="en-US" sz="3200">
              <a:latin typeface="Verdana" pitchFamily="34" charset="0"/>
            </a:endParaRPr>
          </a:p>
        </p:txBody>
      </p:sp>
      <p:pic>
        <p:nvPicPr>
          <p:cNvPr id="78853" name="Picture 4" descr="DSC0877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01800" y="2590800"/>
            <a:ext cx="2870200" cy="396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8854" name="Picture 5" descr="DSC0877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29200" y="2590800"/>
            <a:ext cx="2765425" cy="396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8855" name="Text Box 6"/>
          <p:cNvSpPr txBox="1">
            <a:spLocks noChangeArrowheads="1"/>
          </p:cNvSpPr>
          <p:nvPr/>
        </p:nvSpPr>
        <p:spPr bwMode="auto">
          <a:xfrm>
            <a:off x="3733800" y="2590800"/>
            <a:ext cx="2246313" cy="369888"/>
          </a:xfrm>
          <a:prstGeom prst="rect">
            <a:avLst/>
          </a:prstGeom>
          <a:solidFill>
            <a:srgbClr val="FF99CC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Sample glue gig</a:t>
            </a: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r>
              <a:rPr lang="en-US"/>
              <a:t>Slide</a:t>
            </a:r>
            <a:fld id="{DC97B103-EC4F-4987-B8C4-180BB4E68267}" type="slidenum">
              <a:rPr lang="en-US" sz="1800"/>
              <a:pPr/>
              <a:t>65</a:t>
            </a:fld>
            <a:endParaRPr lang="en-US" sz="1800"/>
          </a:p>
        </p:txBody>
      </p:sp>
      <p:sp>
        <p:nvSpPr>
          <p:cNvPr id="79875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Fracture Properties A &amp; n (Continued)</a:t>
            </a:r>
          </a:p>
        </p:txBody>
      </p:sp>
      <p:sp>
        <p:nvSpPr>
          <p:cNvPr id="79876" name="Rectangle 3"/>
          <p:cNvSpPr txBox="1">
            <a:spLocks noChangeArrowheads="1"/>
          </p:cNvSpPr>
          <p:nvPr/>
        </p:nvSpPr>
        <p:spPr bwMode="auto">
          <a:xfrm>
            <a:off x="914400" y="1676400"/>
            <a:ext cx="807720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800">
                <a:latin typeface="Verdana" pitchFamily="34" charset="0"/>
              </a:rPr>
              <a:t>Modulus test – installing new base plates</a:t>
            </a:r>
          </a:p>
          <a:p>
            <a:pPr marL="342900" indent="-342900">
              <a:spcBef>
                <a:spcPct val="20000"/>
              </a:spcBef>
            </a:pPr>
            <a:endParaRPr lang="en-US" sz="3200">
              <a:latin typeface="Verdana" pitchFamily="34" charset="0"/>
            </a:endParaRPr>
          </a:p>
        </p:txBody>
      </p:sp>
      <p:sp>
        <p:nvSpPr>
          <p:cNvPr id="79877" name="Rectangle 2"/>
          <p:cNvSpPr txBox="1">
            <a:spLocks noChangeArrowheads="1"/>
          </p:cNvSpPr>
          <p:nvPr/>
        </p:nvSpPr>
        <p:spPr bwMode="auto">
          <a:xfrm>
            <a:off x="7086600" y="5105400"/>
            <a:ext cx="1897063" cy="1004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>
              <a:spcBef>
                <a:spcPct val="20000"/>
              </a:spcBef>
            </a:pPr>
            <a:r>
              <a:rPr lang="en-US" sz="2000"/>
              <a:t>OT-E*</a:t>
            </a:r>
          </a:p>
          <a:p>
            <a:pPr marL="342900" indent="-342900" algn="ctr">
              <a:spcBef>
                <a:spcPct val="20000"/>
              </a:spcBef>
            </a:pPr>
            <a:r>
              <a:rPr lang="en-US" sz="2000"/>
              <a:t>System</a:t>
            </a:r>
          </a:p>
        </p:txBody>
      </p:sp>
      <p:pic>
        <p:nvPicPr>
          <p:cNvPr id="79878" name="Picture 3" descr="DSC0878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95400" y="2514600"/>
            <a:ext cx="57150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9879" name="Picture 4" descr="DSC0878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95400" y="4572000"/>
            <a:ext cx="57150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9880" name="Rectangle 5"/>
          <p:cNvSpPr>
            <a:spLocks noChangeArrowheads="1"/>
          </p:cNvSpPr>
          <p:nvPr/>
        </p:nvSpPr>
        <p:spPr bwMode="auto">
          <a:xfrm>
            <a:off x="7086600" y="2819400"/>
            <a:ext cx="1905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>
              <a:spcBef>
                <a:spcPct val="20000"/>
              </a:spcBef>
            </a:pPr>
            <a:r>
              <a:rPr lang="en-US" sz="2000"/>
              <a:t>Regular</a:t>
            </a:r>
          </a:p>
          <a:p>
            <a:pPr marL="342900" indent="-342900" algn="ctr">
              <a:spcBef>
                <a:spcPct val="20000"/>
              </a:spcBef>
            </a:pPr>
            <a:r>
              <a:rPr lang="en-US" sz="2000"/>
              <a:t>OT</a:t>
            </a:r>
          </a:p>
          <a:p>
            <a:pPr marL="342900" indent="-342900" algn="ctr">
              <a:spcBef>
                <a:spcPct val="20000"/>
              </a:spcBef>
            </a:pPr>
            <a:r>
              <a:rPr lang="en-US" sz="2000"/>
              <a:t>Machine</a:t>
            </a: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r>
              <a:rPr lang="en-US"/>
              <a:t>Slide</a:t>
            </a:r>
            <a:fld id="{FEEB5BD0-3F84-4188-AEFC-ABB5ABD1F6C9}" type="slidenum">
              <a:rPr lang="en-US" sz="1800"/>
              <a:pPr/>
              <a:t>66</a:t>
            </a:fld>
            <a:endParaRPr lang="en-US" sz="1800"/>
          </a:p>
        </p:txBody>
      </p:sp>
      <p:sp>
        <p:nvSpPr>
          <p:cNvPr id="80899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Fracture Properties A &amp; n (Continued)</a:t>
            </a:r>
          </a:p>
        </p:txBody>
      </p:sp>
      <p:sp>
        <p:nvSpPr>
          <p:cNvPr id="80900" name="Rectangle 3"/>
          <p:cNvSpPr txBox="1">
            <a:spLocks noChangeArrowheads="1"/>
          </p:cNvSpPr>
          <p:nvPr/>
        </p:nvSpPr>
        <p:spPr bwMode="auto">
          <a:xfrm>
            <a:off x="914400" y="1676400"/>
            <a:ext cx="822960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3200">
                <a:latin typeface="Verdana" pitchFamily="34" charset="0"/>
              </a:rPr>
              <a:t>Modulus test – mounting</a:t>
            </a:r>
          </a:p>
          <a:p>
            <a:pPr marL="342900" indent="-342900">
              <a:spcBef>
                <a:spcPct val="20000"/>
              </a:spcBef>
            </a:pPr>
            <a:endParaRPr lang="en-US" sz="3200">
              <a:latin typeface="Verdana" pitchFamily="34" charset="0"/>
            </a:endParaRPr>
          </a:p>
        </p:txBody>
      </p:sp>
      <p:pic>
        <p:nvPicPr>
          <p:cNvPr id="80901" name="Picture 5" descr="C:\e\5798-TxME\Fatigue cracking\NCAT 2006 Track\A and n\DSC0072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43000" y="2590800"/>
            <a:ext cx="48006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0902" name="Picture 5" descr="C:\e\5798-TxME\Fatigue cracking\NCAT 2006 Track\A and n\DSC00765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19800" y="4267200"/>
            <a:ext cx="296545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Rounded Rectangular Callout 16"/>
          <p:cNvSpPr/>
          <p:nvPr/>
        </p:nvSpPr>
        <p:spPr>
          <a:xfrm>
            <a:off x="2667000" y="4419600"/>
            <a:ext cx="1295400" cy="838200"/>
          </a:xfrm>
          <a:prstGeom prst="wedgeRoundRectCallout">
            <a:avLst>
              <a:gd name="adj1" fmla="val 212378"/>
              <a:gd name="adj2" fmla="val 22990"/>
              <a:gd name="adj3" fmla="val 16667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400">
              <a:solidFill>
                <a:schemeClr val="tx1"/>
              </a:solidFill>
            </a:endParaRPr>
          </a:p>
        </p:txBody>
      </p:sp>
      <p:sp>
        <p:nvSpPr>
          <p:cNvPr id="80904" name="Text Box 6"/>
          <p:cNvSpPr txBox="1">
            <a:spLocks noChangeArrowheads="1"/>
          </p:cNvSpPr>
          <p:nvPr/>
        </p:nvSpPr>
        <p:spPr bwMode="auto">
          <a:xfrm>
            <a:off x="6400800" y="5791200"/>
            <a:ext cx="2514600" cy="369888"/>
          </a:xfrm>
          <a:prstGeom prst="rect">
            <a:avLst/>
          </a:prstGeom>
          <a:solidFill>
            <a:srgbClr val="FF99CC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No glue on the bottom.</a:t>
            </a: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r>
              <a:rPr lang="en-US"/>
              <a:t>Slide</a:t>
            </a:r>
            <a:fld id="{16D39841-5F22-4B63-A840-6F7496D60B2B}" type="slidenum">
              <a:rPr lang="en-US" sz="1800"/>
              <a:pPr/>
              <a:t>67</a:t>
            </a:fld>
            <a:endParaRPr lang="en-US" sz="1800"/>
          </a:p>
        </p:txBody>
      </p:sp>
      <p:sp>
        <p:nvSpPr>
          <p:cNvPr id="81923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Fracture Properties A &amp; n (Continued)</a:t>
            </a:r>
          </a:p>
        </p:txBody>
      </p:sp>
      <p:sp>
        <p:nvSpPr>
          <p:cNvPr id="81924" name="Rectangle 3"/>
          <p:cNvSpPr txBox="1">
            <a:spLocks noChangeArrowheads="1"/>
          </p:cNvSpPr>
          <p:nvPr/>
        </p:nvSpPr>
        <p:spPr bwMode="auto">
          <a:xfrm>
            <a:off x="914400" y="1676400"/>
            <a:ext cx="784860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3200">
                <a:latin typeface="Verdana" pitchFamily="34" charset="0"/>
              </a:rPr>
              <a:t>Cracking test</a:t>
            </a:r>
          </a:p>
          <a:p>
            <a:pPr marL="342900" indent="-342900">
              <a:lnSpc>
                <a:spcPct val="150000"/>
              </a:lnSpc>
              <a:spcBef>
                <a:spcPct val="20000"/>
              </a:spcBef>
            </a:pPr>
            <a:r>
              <a:rPr lang="en-US" sz="2800">
                <a:latin typeface="Verdana" pitchFamily="34" charset="0"/>
              </a:rPr>
              <a:t>Same as regular OT test except with a</a:t>
            </a:r>
          </a:p>
          <a:p>
            <a:pPr marL="342900" indent="-342900">
              <a:spcBef>
                <a:spcPct val="20000"/>
              </a:spcBef>
            </a:pPr>
            <a:r>
              <a:rPr lang="en-US" sz="2800">
                <a:latin typeface="Verdana" pitchFamily="34" charset="0"/>
              </a:rPr>
              <a:t>  smaller opening displacement: 0.017”</a:t>
            </a:r>
          </a:p>
        </p:txBody>
      </p:sp>
      <p:pic>
        <p:nvPicPr>
          <p:cNvPr id="81925" name="Picture 1" descr="C:\e\5798-TxME\Fatigue cracking\NCAT 2006 Track\A and n\DSC0077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95600" y="3810000"/>
            <a:ext cx="4267200" cy="284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r>
              <a:rPr lang="en-US"/>
              <a:t>Slide</a:t>
            </a:r>
            <a:fld id="{94533EE7-B736-4FEC-B67C-52C880010C1A}" type="slidenum">
              <a:rPr lang="en-US" sz="1800"/>
              <a:pPr/>
              <a:t>68</a:t>
            </a:fld>
            <a:endParaRPr lang="en-US" sz="1800"/>
          </a:p>
        </p:txBody>
      </p:sp>
      <p:sp>
        <p:nvSpPr>
          <p:cNvPr id="2053" name="Rectangle 4"/>
          <p:cNvSpPr>
            <a:spLocks noGrp="1" noChangeArrowheads="1"/>
          </p:cNvSpPr>
          <p:nvPr>
            <p:ph type="title"/>
          </p:nvPr>
        </p:nvSpPr>
        <p:spPr>
          <a:xfrm>
            <a:off x="1219200" y="152400"/>
            <a:ext cx="7162800" cy="1268413"/>
          </a:xfrm>
        </p:spPr>
        <p:txBody>
          <a:bodyPr/>
          <a:lstStyle/>
          <a:p>
            <a:pPr eaLnBrk="1" hangingPunct="1"/>
            <a:r>
              <a:rPr lang="en-US" smtClean="0"/>
              <a:t>Fracture Properties A &amp; n (Continued)</a:t>
            </a:r>
          </a:p>
        </p:txBody>
      </p:sp>
      <p:sp>
        <p:nvSpPr>
          <p:cNvPr id="2054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1219200" y="1600200"/>
            <a:ext cx="7162800" cy="4525963"/>
          </a:xfrm>
        </p:spPr>
        <p:txBody>
          <a:bodyPr/>
          <a:lstStyle/>
          <a:p>
            <a:pPr eaLnBrk="1" hangingPunct="1"/>
            <a:r>
              <a:rPr lang="en-US" smtClean="0"/>
              <a:t>Excel macro to determine A &amp; n</a:t>
            </a:r>
          </a:p>
          <a:p>
            <a:pPr eaLnBrk="1" hangingPunct="1">
              <a:buFontTx/>
              <a:buNone/>
            </a:pPr>
            <a:endParaRPr lang="en-US" smtClean="0"/>
          </a:p>
          <a:p>
            <a:pPr eaLnBrk="1" hangingPunct="1">
              <a:buFontTx/>
              <a:buNone/>
            </a:pPr>
            <a:endParaRPr lang="en-US" smtClean="0"/>
          </a:p>
        </p:txBody>
      </p:sp>
      <p:pic>
        <p:nvPicPr>
          <p:cNvPr id="2055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358900" y="3810000"/>
            <a:ext cx="5403850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6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358900" y="2366963"/>
            <a:ext cx="5367338" cy="1277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1577975" y="4816475"/>
          <a:ext cx="1789113" cy="625475"/>
        </p:xfrm>
        <a:graphic>
          <a:graphicData uri="http://schemas.openxmlformats.org/presentationml/2006/ole">
            <p:oleObj spid="_x0000_s2050" name="Equation" r:id="rId6" imgW="685800" imgH="355320" progId="Equation.3">
              <p:embed/>
            </p:oleObj>
          </a:graphicData>
        </a:graphic>
      </p:graphicFrame>
      <p:sp>
        <p:nvSpPr>
          <p:cNvPr id="2057" name="TextBox 16"/>
          <p:cNvSpPr txBox="1">
            <a:spLocks noChangeArrowheads="1"/>
          </p:cNvSpPr>
          <p:nvPr/>
        </p:nvSpPr>
        <p:spPr bwMode="auto">
          <a:xfrm>
            <a:off x="7054850" y="2878138"/>
            <a:ext cx="1241425" cy="369887"/>
          </a:xfrm>
          <a:prstGeom prst="rect">
            <a:avLst/>
          </a:prstGeom>
          <a:gradFill rotWithShape="0"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5400000"/>
          </a:gra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Input</a:t>
            </a:r>
          </a:p>
        </p:txBody>
      </p:sp>
      <p:sp>
        <p:nvSpPr>
          <p:cNvPr id="2058" name="TextBox 17"/>
          <p:cNvSpPr txBox="1">
            <a:spLocks noChangeArrowheads="1"/>
          </p:cNvSpPr>
          <p:nvPr/>
        </p:nvSpPr>
        <p:spPr bwMode="auto">
          <a:xfrm>
            <a:off x="7018338" y="4776788"/>
            <a:ext cx="1468437" cy="369887"/>
          </a:xfrm>
          <a:prstGeom prst="rect">
            <a:avLst/>
          </a:prstGeom>
          <a:gradFill rotWithShape="0"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5400000"/>
          </a:gra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Output</a:t>
            </a: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00200" y="2590800"/>
            <a:ext cx="5257800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2947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r>
              <a:rPr lang="en-US"/>
              <a:t>Slide</a:t>
            </a:r>
            <a:fld id="{5DE8AE4F-72DC-4BAF-9C0F-A5D2D350411F}" type="slidenum">
              <a:rPr lang="en-US" sz="1800"/>
              <a:pPr/>
              <a:t>69</a:t>
            </a:fld>
            <a:endParaRPr lang="en-US" sz="1800"/>
          </a:p>
        </p:txBody>
      </p:sp>
      <p:sp>
        <p:nvSpPr>
          <p:cNvPr id="8294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Fracture Properties: A &amp; n</a:t>
            </a:r>
          </a:p>
        </p:txBody>
      </p:sp>
      <p:sp>
        <p:nvSpPr>
          <p:cNvPr id="82949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1219200" y="1722438"/>
            <a:ext cx="7162800" cy="4525962"/>
          </a:xfrm>
        </p:spPr>
        <p:txBody>
          <a:bodyPr/>
          <a:lstStyle/>
          <a:p>
            <a:pPr eaLnBrk="1" hangingPunct="1"/>
            <a:r>
              <a:rPr lang="en-US" smtClean="0"/>
              <a:t>Input interface in the program</a:t>
            </a:r>
          </a:p>
          <a:p>
            <a:pPr eaLnBrk="1" hangingPunct="1">
              <a:buFontTx/>
              <a:buNone/>
            </a:pPr>
            <a:endParaRPr lang="en-US" smtClean="0"/>
          </a:p>
          <a:p>
            <a:pPr eaLnBrk="1" hangingPunct="1">
              <a:buFontTx/>
              <a:buNone/>
            </a:pPr>
            <a:endParaRPr lang="en-US" smtClean="0"/>
          </a:p>
        </p:txBody>
      </p:sp>
      <p:sp>
        <p:nvSpPr>
          <p:cNvPr id="82950" name="Oval 9"/>
          <p:cNvSpPr>
            <a:spLocks noChangeArrowheads="1"/>
          </p:cNvSpPr>
          <p:nvPr/>
        </p:nvSpPr>
        <p:spPr bwMode="auto">
          <a:xfrm>
            <a:off x="1577975" y="2763838"/>
            <a:ext cx="4965700" cy="1350962"/>
          </a:xfrm>
          <a:prstGeom prst="ellipse">
            <a:avLst/>
          </a:prstGeom>
          <a:noFill/>
          <a:ln w="317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r>
              <a:rPr lang="en-US"/>
              <a:t>Slide</a:t>
            </a:r>
            <a:fld id="{83F4866D-34B8-471F-BF23-9D5B77FE88DF}" type="slidenum">
              <a:rPr lang="en-US" sz="1800"/>
              <a:pPr/>
              <a:t>7</a:t>
            </a:fld>
            <a:endParaRPr lang="en-US" sz="1800"/>
          </a:p>
        </p:txBody>
      </p:sp>
      <p:sp>
        <p:nvSpPr>
          <p:cNvPr id="2150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TxACOL Features</a:t>
            </a:r>
          </a:p>
        </p:txBody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19200" y="1371600"/>
            <a:ext cx="6553200" cy="4525963"/>
          </a:xfrm>
        </p:spPr>
        <p:txBody>
          <a:bodyPr/>
          <a:lstStyle/>
          <a:p>
            <a:pPr eaLnBrk="1" hangingPunct="1">
              <a:lnSpc>
                <a:spcPct val="90000"/>
              </a:lnSpc>
              <a:spcAft>
                <a:spcPts val="1200"/>
              </a:spcAft>
            </a:pPr>
            <a:r>
              <a:rPr lang="en-US" smtClean="0"/>
              <a:t>M-E program</a:t>
            </a:r>
          </a:p>
          <a:p>
            <a:pPr eaLnBrk="1" hangingPunct="1">
              <a:lnSpc>
                <a:spcPct val="90000"/>
              </a:lnSpc>
              <a:spcAft>
                <a:spcPts val="1200"/>
              </a:spcAft>
            </a:pPr>
            <a:r>
              <a:rPr lang="en-US" smtClean="0"/>
              <a:t>User-friendly interface</a:t>
            </a:r>
          </a:p>
          <a:p>
            <a:pPr eaLnBrk="1" hangingPunct="1">
              <a:lnSpc>
                <a:spcPct val="90000"/>
              </a:lnSpc>
              <a:spcAft>
                <a:spcPts val="1200"/>
              </a:spcAft>
            </a:pPr>
            <a:r>
              <a:rPr lang="en-US" smtClean="0"/>
              <a:t>Short running time</a:t>
            </a:r>
          </a:p>
          <a:p>
            <a:pPr eaLnBrk="1" hangingPunct="1">
              <a:lnSpc>
                <a:spcPct val="90000"/>
              </a:lnSpc>
              <a:spcAft>
                <a:spcPts val="1200"/>
              </a:spcAft>
            </a:pPr>
            <a:r>
              <a:rPr lang="en-US" smtClean="0"/>
              <a:t>Default values provided in the software</a:t>
            </a:r>
          </a:p>
          <a:p>
            <a:pPr eaLnBrk="1" hangingPunct="1">
              <a:lnSpc>
                <a:spcPct val="90000"/>
              </a:lnSpc>
              <a:spcAft>
                <a:spcPts val="1200"/>
              </a:spcAft>
            </a:pPr>
            <a:r>
              <a:rPr lang="en-US" smtClean="0"/>
              <a:t>Traffic input is compatible to the current pavement design software FPS19W</a:t>
            </a: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r>
              <a:rPr lang="en-US"/>
              <a:t>Slide</a:t>
            </a:r>
            <a:fld id="{BFF94495-09FE-4E11-BD4E-0743B867265E}" type="slidenum">
              <a:rPr lang="en-US" sz="1800"/>
              <a:pPr/>
              <a:t>70</a:t>
            </a:fld>
            <a:endParaRPr lang="en-US" sz="1800"/>
          </a:p>
        </p:txBody>
      </p:sp>
      <p:sp>
        <p:nvSpPr>
          <p:cNvPr id="83971" name="Rectangle 4"/>
          <p:cNvSpPr>
            <a:spLocks noGrp="1" noChangeArrowheads="1"/>
          </p:cNvSpPr>
          <p:nvPr>
            <p:ph type="title"/>
          </p:nvPr>
        </p:nvSpPr>
        <p:spPr>
          <a:xfrm>
            <a:off x="1219200" y="152400"/>
            <a:ext cx="7551738" cy="1231900"/>
          </a:xfrm>
        </p:spPr>
        <p:txBody>
          <a:bodyPr/>
          <a:lstStyle/>
          <a:p>
            <a:pPr eaLnBrk="1" hangingPunct="1"/>
            <a:r>
              <a:rPr lang="en-US" smtClean="0"/>
              <a:t>Rutting Properties </a:t>
            </a:r>
            <a:r>
              <a:rPr lang="en-US" smtClean="0">
                <a:sym typeface="Symbol" pitchFamily="18" charset="2"/>
              </a:rPr>
              <a:t> &amp; </a:t>
            </a:r>
            <a:endParaRPr lang="en-US" smtClean="0"/>
          </a:p>
        </p:txBody>
      </p:sp>
      <p:sp>
        <p:nvSpPr>
          <p:cNvPr id="83972" name="Rectangle 5"/>
          <p:cNvSpPr txBox="1">
            <a:spLocks noChangeArrowheads="1"/>
          </p:cNvSpPr>
          <p:nvPr/>
        </p:nvSpPr>
        <p:spPr bwMode="auto">
          <a:xfrm>
            <a:off x="1219200" y="1787525"/>
            <a:ext cx="716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3200">
                <a:latin typeface="Verdana" pitchFamily="34" charset="0"/>
              </a:rPr>
              <a:t>Rutting model</a:t>
            </a:r>
          </a:p>
          <a:p>
            <a:pPr marL="342900" indent="-342900">
              <a:spcBef>
                <a:spcPct val="20000"/>
              </a:spcBef>
            </a:pPr>
            <a:endParaRPr lang="en-US" sz="3200">
              <a:latin typeface="Verdana" pitchFamily="34" charset="0"/>
            </a:endParaRPr>
          </a:p>
          <a:p>
            <a:pPr marL="342900" indent="-342900">
              <a:spcBef>
                <a:spcPct val="20000"/>
              </a:spcBef>
            </a:pPr>
            <a:endParaRPr lang="en-US" sz="3200">
              <a:latin typeface="Verdana" pitchFamily="34" charset="0"/>
            </a:endParaRPr>
          </a:p>
        </p:txBody>
      </p:sp>
      <p:pic>
        <p:nvPicPr>
          <p:cNvPr id="83973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0" y="2590800"/>
            <a:ext cx="4572000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3974" name="Rectangle 4"/>
          <p:cNvSpPr>
            <a:spLocks noChangeArrowheads="1"/>
          </p:cNvSpPr>
          <p:nvPr/>
        </p:nvSpPr>
        <p:spPr bwMode="auto">
          <a:xfrm>
            <a:off x="0" y="-184150"/>
            <a:ext cx="18415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r>
              <a:rPr lang="en-US"/>
              <a:t>Slide</a:t>
            </a:r>
            <a:fld id="{8B7340DD-7FB7-40BA-BE43-CDB9A16F2629}" type="slidenum">
              <a:rPr lang="en-US" sz="1800"/>
              <a:pPr/>
              <a:t>71</a:t>
            </a:fld>
            <a:endParaRPr lang="en-US" sz="1800"/>
          </a:p>
        </p:txBody>
      </p:sp>
      <p:sp>
        <p:nvSpPr>
          <p:cNvPr id="84995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Rutting property </a:t>
            </a:r>
            <a:r>
              <a:rPr lang="en-US" smtClean="0">
                <a:sym typeface="Symbol" pitchFamily="18" charset="2"/>
              </a:rPr>
              <a:t> &amp;  (Continued)</a:t>
            </a:r>
            <a:endParaRPr lang="en-US" smtClean="0"/>
          </a:p>
        </p:txBody>
      </p:sp>
      <p:sp>
        <p:nvSpPr>
          <p:cNvPr id="84996" name="Rectangle 5"/>
          <p:cNvSpPr txBox="1">
            <a:spLocks noChangeArrowheads="1"/>
          </p:cNvSpPr>
          <p:nvPr/>
        </p:nvSpPr>
        <p:spPr bwMode="auto">
          <a:xfrm>
            <a:off x="1219200" y="1531938"/>
            <a:ext cx="76200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3200">
                <a:latin typeface="Verdana" pitchFamily="34" charset="0"/>
              </a:rPr>
              <a:t>Test equipment: same as </a:t>
            </a:r>
            <a:r>
              <a:rPr lang="en-US" sz="3200">
                <a:sym typeface="Symbol" pitchFamily="18" charset="2"/>
              </a:rPr>
              <a:t>|</a:t>
            </a:r>
            <a:r>
              <a:rPr lang="en-US" sz="3200" i="1">
                <a:sym typeface="Symbol" pitchFamily="18" charset="2"/>
              </a:rPr>
              <a:t>E*</a:t>
            </a:r>
            <a:r>
              <a:rPr lang="en-US" sz="3200">
                <a:sym typeface="Symbol" pitchFamily="18" charset="2"/>
              </a:rPr>
              <a:t>| test</a:t>
            </a:r>
            <a:endParaRPr lang="en-US" sz="3200">
              <a:latin typeface="Verdana" pitchFamily="34" charset="0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3200">
                <a:latin typeface="Verdana" pitchFamily="34" charset="0"/>
              </a:rPr>
              <a:t>Test conditions</a:t>
            </a:r>
          </a:p>
          <a:p>
            <a:pPr marL="342900" indent="-342900">
              <a:spcBef>
                <a:spcPct val="20000"/>
              </a:spcBef>
            </a:pPr>
            <a:endParaRPr lang="en-US" sz="3200">
              <a:latin typeface="Verdana" pitchFamily="34" charset="0"/>
            </a:endParaRPr>
          </a:p>
          <a:p>
            <a:pPr marL="342900" indent="-342900">
              <a:spcBef>
                <a:spcPct val="20000"/>
              </a:spcBef>
            </a:pPr>
            <a:endParaRPr lang="en-US" sz="3200">
              <a:latin typeface="Verdana" pitchFamily="34" charset="0"/>
            </a:endParaRPr>
          </a:p>
        </p:txBody>
      </p:sp>
      <p:pic>
        <p:nvPicPr>
          <p:cNvPr id="8499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629400" y="3276600"/>
            <a:ext cx="2435225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4998" name="Text Box 21"/>
          <p:cNvSpPr txBox="1">
            <a:spLocks noChangeArrowheads="1"/>
          </p:cNvSpPr>
          <p:nvPr/>
        </p:nvSpPr>
        <p:spPr bwMode="auto">
          <a:xfrm>
            <a:off x="1504950" y="2698750"/>
            <a:ext cx="3808413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400"/>
              <a:t>10,000 load repetitions</a:t>
            </a:r>
          </a:p>
          <a:p>
            <a:pPr algn="ctr"/>
            <a:r>
              <a:rPr lang="en-US" sz="2400"/>
              <a:t>0.1s loading+0.9s rest</a:t>
            </a:r>
          </a:p>
          <a:p>
            <a:pPr algn="ctr"/>
            <a:r>
              <a:rPr lang="en-US" sz="2400"/>
              <a:t>2 replicates required</a:t>
            </a:r>
          </a:p>
        </p:txBody>
      </p:sp>
      <p:pic>
        <p:nvPicPr>
          <p:cNvPr id="84999" name="Picture 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76338" y="4191000"/>
            <a:ext cx="511175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Content Placeholder 5"/>
          <p:cNvSpPr>
            <a:spLocks noGrp="1"/>
          </p:cNvSpPr>
          <p:nvPr>
            <p:ph idx="1"/>
          </p:nvPr>
        </p:nvSpPr>
        <p:spPr>
          <a:xfrm>
            <a:off x="1219200" y="1646238"/>
            <a:ext cx="7772400" cy="4525962"/>
          </a:xfrm>
        </p:spPr>
        <p:txBody>
          <a:bodyPr/>
          <a:lstStyle/>
          <a:p>
            <a:r>
              <a:rPr lang="en-US" smtClean="0">
                <a:sym typeface="Symbol" pitchFamily="18" charset="2"/>
              </a:rPr>
              <a:t> &amp;  determination method</a:t>
            </a:r>
            <a:endParaRPr lang="en-US" smtClean="0"/>
          </a:p>
        </p:txBody>
      </p:sp>
      <p:pic>
        <p:nvPicPr>
          <p:cNvPr id="86019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57263" y="2486025"/>
            <a:ext cx="5659437" cy="391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6020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r>
              <a:rPr lang="en-US"/>
              <a:t>Slide</a:t>
            </a:r>
            <a:fld id="{C52BC6A0-603C-4AC1-84F3-676A1FAB1683}" type="slidenum">
              <a:rPr lang="en-US" sz="1800"/>
              <a:pPr/>
              <a:t>72</a:t>
            </a:fld>
            <a:endParaRPr lang="en-US" sz="1800"/>
          </a:p>
        </p:txBody>
      </p:sp>
      <p:sp>
        <p:nvSpPr>
          <p:cNvPr id="86021" name="Rectangle 4"/>
          <p:cNvSpPr>
            <a:spLocks noGrp="1" noChangeArrowheads="1"/>
          </p:cNvSpPr>
          <p:nvPr>
            <p:ph type="title"/>
          </p:nvPr>
        </p:nvSpPr>
        <p:spPr>
          <a:xfrm>
            <a:off x="1219200" y="106363"/>
            <a:ext cx="7162800" cy="1231900"/>
          </a:xfrm>
        </p:spPr>
        <p:txBody>
          <a:bodyPr/>
          <a:lstStyle/>
          <a:p>
            <a:pPr eaLnBrk="1" hangingPunct="1"/>
            <a:r>
              <a:rPr lang="en-US" smtClean="0"/>
              <a:t>Rutting Properties: </a:t>
            </a:r>
            <a:r>
              <a:rPr lang="en-US" smtClean="0">
                <a:sym typeface="Symbol" pitchFamily="18" charset="2"/>
              </a:rPr>
              <a:t> &amp;  (Continued)</a:t>
            </a:r>
            <a:endParaRPr lang="en-US" smtClean="0"/>
          </a:p>
        </p:txBody>
      </p:sp>
      <p:sp>
        <p:nvSpPr>
          <p:cNvPr id="86022" name="Rectangle 4"/>
          <p:cNvSpPr>
            <a:spLocks noChangeArrowheads="1"/>
          </p:cNvSpPr>
          <p:nvPr/>
        </p:nvSpPr>
        <p:spPr bwMode="auto">
          <a:xfrm>
            <a:off x="0" y="-184150"/>
            <a:ext cx="18415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86023" name="Rectangle 6"/>
          <p:cNvSpPr>
            <a:spLocks noChangeArrowheads="1"/>
          </p:cNvSpPr>
          <p:nvPr/>
        </p:nvSpPr>
        <p:spPr bwMode="auto">
          <a:xfrm>
            <a:off x="0" y="-184150"/>
            <a:ext cx="18415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86024" name="Rectangle 8"/>
          <p:cNvSpPr>
            <a:spLocks noChangeArrowheads="1"/>
          </p:cNvSpPr>
          <p:nvPr/>
        </p:nvSpPr>
        <p:spPr bwMode="auto">
          <a:xfrm>
            <a:off x="0" y="-184150"/>
            <a:ext cx="18415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86025" name="Rectangle 10"/>
          <p:cNvSpPr>
            <a:spLocks noChangeArrowheads="1"/>
          </p:cNvSpPr>
          <p:nvPr/>
        </p:nvSpPr>
        <p:spPr bwMode="auto">
          <a:xfrm>
            <a:off x="0" y="-184150"/>
            <a:ext cx="18415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86026" name="Rectangle 12"/>
          <p:cNvSpPr>
            <a:spLocks noChangeArrowheads="1"/>
          </p:cNvSpPr>
          <p:nvPr/>
        </p:nvSpPr>
        <p:spPr bwMode="auto">
          <a:xfrm>
            <a:off x="0" y="-184150"/>
            <a:ext cx="18415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pic>
        <p:nvPicPr>
          <p:cNvPr id="86027" name="Picture 1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705600" y="3224213"/>
            <a:ext cx="2190750" cy="178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33600" y="2362200"/>
            <a:ext cx="5105400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7043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r>
              <a:rPr lang="en-US"/>
              <a:t>Slide</a:t>
            </a:r>
            <a:fld id="{9F39E22E-0498-474A-89A9-331E966F4B1F}" type="slidenum">
              <a:rPr lang="en-US" sz="1800"/>
              <a:pPr/>
              <a:t>73</a:t>
            </a:fld>
            <a:endParaRPr lang="en-US" sz="1800"/>
          </a:p>
        </p:txBody>
      </p:sp>
      <p:sp>
        <p:nvSpPr>
          <p:cNvPr id="8704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Rutting Properties: </a:t>
            </a:r>
            <a:r>
              <a:rPr lang="en-US" smtClean="0">
                <a:sym typeface="Symbol" pitchFamily="18" charset="2"/>
              </a:rPr>
              <a:t> &amp;  </a:t>
            </a:r>
            <a:r>
              <a:rPr lang="en-US" smtClean="0"/>
              <a:t>(Continued)</a:t>
            </a:r>
          </a:p>
        </p:txBody>
      </p:sp>
      <p:sp>
        <p:nvSpPr>
          <p:cNvPr id="87045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1219200" y="1646238"/>
            <a:ext cx="7162800" cy="4525962"/>
          </a:xfrm>
        </p:spPr>
        <p:txBody>
          <a:bodyPr/>
          <a:lstStyle/>
          <a:p>
            <a:pPr eaLnBrk="1" hangingPunct="1"/>
            <a:r>
              <a:rPr lang="en-US" smtClean="0"/>
              <a:t>Input interface in the program</a:t>
            </a:r>
          </a:p>
          <a:p>
            <a:pPr eaLnBrk="1" hangingPunct="1">
              <a:buFontTx/>
              <a:buNone/>
            </a:pPr>
            <a:endParaRPr lang="en-US" smtClean="0"/>
          </a:p>
          <a:p>
            <a:pPr eaLnBrk="1" hangingPunct="1">
              <a:buFontTx/>
              <a:buNone/>
            </a:pPr>
            <a:endParaRPr lang="en-US" smtClean="0"/>
          </a:p>
        </p:txBody>
      </p:sp>
      <p:sp>
        <p:nvSpPr>
          <p:cNvPr id="87046" name="Oval 9"/>
          <p:cNvSpPr>
            <a:spLocks noChangeArrowheads="1"/>
          </p:cNvSpPr>
          <p:nvPr/>
        </p:nvSpPr>
        <p:spPr bwMode="auto">
          <a:xfrm>
            <a:off x="1577975" y="2379663"/>
            <a:ext cx="5951538" cy="1533525"/>
          </a:xfrm>
          <a:prstGeom prst="ellipse">
            <a:avLst/>
          </a:prstGeom>
          <a:noFill/>
          <a:ln w="317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r>
              <a:rPr lang="en-US"/>
              <a:t>Slide</a:t>
            </a:r>
            <a:fld id="{9A387362-C5D1-41EB-973D-CCD4AB9E8947}" type="slidenum">
              <a:rPr lang="en-US" sz="1800"/>
              <a:pPr/>
              <a:t>74</a:t>
            </a:fld>
            <a:endParaRPr lang="en-US" sz="1800"/>
          </a:p>
        </p:txBody>
      </p:sp>
      <p:sp>
        <p:nvSpPr>
          <p:cNvPr id="88067" name="Rectangle 4"/>
          <p:cNvSpPr>
            <a:spLocks noGrp="1" noChangeArrowheads="1"/>
          </p:cNvSpPr>
          <p:nvPr>
            <p:ph type="title"/>
          </p:nvPr>
        </p:nvSpPr>
        <p:spPr>
          <a:xfrm>
            <a:off x="1219200" y="152400"/>
            <a:ext cx="7696200" cy="1143000"/>
          </a:xfrm>
        </p:spPr>
        <p:txBody>
          <a:bodyPr/>
          <a:lstStyle/>
          <a:p>
            <a:pPr eaLnBrk="1" hangingPunct="1"/>
            <a:r>
              <a:rPr lang="en-US" smtClean="0"/>
              <a:t>Lab Test Summary</a:t>
            </a:r>
          </a:p>
        </p:txBody>
      </p:sp>
      <p:sp>
        <p:nvSpPr>
          <p:cNvPr id="88068" name="Rectangle 3"/>
          <p:cNvSpPr txBox="1">
            <a:spLocks noChangeArrowheads="1"/>
          </p:cNvSpPr>
          <p:nvPr/>
        </p:nvSpPr>
        <p:spPr bwMode="auto">
          <a:xfrm>
            <a:off x="1066800" y="1676400"/>
            <a:ext cx="5181600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800">
                <a:latin typeface="Verdana" pitchFamily="34" charset="0"/>
                <a:sym typeface="Symbol" pitchFamily="18" charset="2"/>
              </a:rPr>
              <a:t>Dynamic modulus |</a:t>
            </a:r>
            <a:r>
              <a:rPr lang="en-US" sz="2800" i="1">
                <a:latin typeface="Verdana" pitchFamily="34" charset="0"/>
                <a:sym typeface="Symbol" pitchFamily="18" charset="2"/>
              </a:rPr>
              <a:t>E*</a:t>
            </a:r>
            <a:r>
              <a:rPr lang="en-US" sz="2800">
                <a:latin typeface="Verdana" pitchFamily="34" charset="0"/>
                <a:sym typeface="Symbol" pitchFamily="18" charset="2"/>
              </a:rPr>
              <a:t>|test</a:t>
            </a:r>
            <a:r>
              <a:rPr lang="en-US" sz="2800">
                <a:solidFill>
                  <a:srgbClr val="FF0000"/>
                </a:solidFill>
                <a:latin typeface="Verdana" pitchFamily="34" charset="0"/>
                <a:sym typeface="Symbol" pitchFamily="18" charset="2"/>
              </a:rPr>
              <a:t>   3 replicates</a:t>
            </a:r>
            <a:endParaRPr lang="en-US" sz="2800">
              <a:solidFill>
                <a:srgbClr val="FF0000"/>
              </a:solidFill>
              <a:sym typeface="Symbol" pitchFamily="18" charset="2"/>
            </a:endParaRPr>
          </a:p>
          <a:p>
            <a:pPr marL="342900" indent="-342900">
              <a:spcBef>
                <a:spcPts val="3000"/>
              </a:spcBef>
              <a:spcAft>
                <a:spcPts val="1200"/>
              </a:spcAft>
              <a:buFontTx/>
              <a:buChar char="•"/>
            </a:pPr>
            <a:r>
              <a:rPr lang="en-US" sz="2800">
                <a:latin typeface="Verdana" pitchFamily="34" charset="0"/>
                <a:sym typeface="Symbol" pitchFamily="18" charset="2"/>
              </a:rPr>
              <a:t>Rutting properties (</a:t>
            </a:r>
            <a:r>
              <a:rPr lang="en-US" sz="2800">
                <a:sym typeface="Symbol" pitchFamily="18" charset="2"/>
              </a:rPr>
              <a:t> &amp; ) </a:t>
            </a:r>
            <a:r>
              <a:rPr lang="en-US" sz="2800">
                <a:latin typeface="Verdana" pitchFamily="34" charset="0"/>
                <a:sym typeface="Symbol" pitchFamily="18" charset="2"/>
              </a:rPr>
              <a:t>test</a:t>
            </a:r>
            <a:r>
              <a:rPr lang="en-US" sz="2800">
                <a:solidFill>
                  <a:srgbClr val="FF0000"/>
                </a:solidFill>
                <a:latin typeface="Verdana" pitchFamily="34" charset="0"/>
                <a:sym typeface="Symbol" pitchFamily="18" charset="2"/>
              </a:rPr>
              <a:t>   2 replicates</a:t>
            </a:r>
          </a:p>
          <a:p>
            <a:pPr marL="342900" indent="-342900">
              <a:spcBef>
                <a:spcPct val="20000"/>
              </a:spcBef>
              <a:spcAft>
                <a:spcPts val="1200"/>
              </a:spcAft>
              <a:buFontTx/>
              <a:buChar char="•"/>
            </a:pPr>
            <a:endParaRPr lang="en-US" sz="2800">
              <a:solidFill>
                <a:srgbClr val="FF0000"/>
              </a:solidFill>
              <a:latin typeface="Verdana" pitchFamily="34" charset="0"/>
              <a:sym typeface="Symbol" pitchFamily="18" charset="2"/>
            </a:endParaRPr>
          </a:p>
          <a:p>
            <a:pPr marL="342900" indent="-342900">
              <a:spcBef>
                <a:spcPct val="20000"/>
              </a:spcBef>
              <a:spcAft>
                <a:spcPts val="1200"/>
              </a:spcAft>
              <a:buFontTx/>
              <a:buChar char="•"/>
            </a:pPr>
            <a:r>
              <a:rPr lang="en-US" sz="2800">
                <a:latin typeface="Verdana" pitchFamily="34" charset="0"/>
                <a:sym typeface="Symbol" pitchFamily="18" charset="2"/>
              </a:rPr>
              <a:t>Cracking properties (A &amp; n) test   </a:t>
            </a:r>
            <a:r>
              <a:rPr lang="en-US" sz="2800">
                <a:solidFill>
                  <a:srgbClr val="FF0000"/>
                </a:solidFill>
                <a:latin typeface="Verdana" pitchFamily="34" charset="0"/>
                <a:sym typeface="Symbol" pitchFamily="18" charset="2"/>
              </a:rPr>
              <a:t>3 replicates</a:t>
            </a:r>
          </a:p>
          <a:p>
            <a:pPr marL="342900" indent="-342900">
              <a:spcBef>
                <a:spcPct val="20000"/>
              </a:spcBef>
              <a:spcAft>
                <a:spcPts val="1200"/>
              </a:spcAft>
              <a:buFontTx/>
              <a:buChar char="•"/>
            </a:pPr>
            <a:endParaRPr lang="en-US" sz="3200">
              <a:latin typeface="Verdana" pitchFamily="34" charset="0"/>
              <a:sym typeface="Symbol" pitchFamily="18" charset="2"/>
            </a:endParaRPr>
          </a:p>
          <a:p>
            <a:pPr marL="342900" indent="-342900">
              <a:spcBef>
                <a:spcPct val="20000"/>
              </a:spcBef>
              <a:spcAft>
                <a:spcPts val="1200"/>
              </a:spcAft>
            </a:pPr>
            <a:endParaRPr lang="en-US" sz="3000">
              <a:solidFill>
                <a:srgbClr val="FF0000"/>
              </a:solidFill>
              <a:latin typeface="Verdana" pitchFamily="34" charset="0"/>
              <a:sym typeface="Symbol" pitchFamily="18" charset="2"/>
            </a:endParaRPr>
          </a:p>
        </p:txBody>
      </p:sp>
      <p:pic>
        <p:nvPicPr>
          <p:cNvPr id="88069" name="Picture 8" descr="DSC01101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48400" y="1752600"/>
            <a:ext cx="28194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8070" name="Picture 9" descr="DSC01104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58000" y="4191000"/>
            <a:ext cx="13716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4"/>
          <p:cNvSpPr>
            <a:spLocks noGrp="1" noChangeArrowheads="1"/>
          </p:cNvSpPr>
          <p:nvPr>
            <p:ph type="ctrTitle"/>
          </p:nvPr>
        </p:nvSpPr>
        <p:spPr>
          <a:xfrm>
            <a:off x="838200" y="2590800"/>
            <a:ext cx="7772400" cy="1470025"/>
          </a:xfrm>
        </p:spPr>
        <p:txBody>
          <a:bodyPr/>
          <a:lstStyle/>
          <a:p>
            <a:pPr eaLnBrk="1" hangingPunct="1"/>
            <a:r>
              <a:rPr lang="en-US" smtClean="0"/>
              <a:t>Questions?</a:t>
            </a: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r>
              <a:rPr lang="en-US"/>
              <a:t>Slide</a:t>
            </a:r>
            <a:fld id="{A1774A84-4544-4FA4-8F8E-2751D2814260}" type="slidenum">
              <a:rPr lang="en-US" sz="1800"/>
              <a:pPr/>
              <a:t>76</a:t>
            </a:fld>
            <a:endParaRPr lang="en-US" sz="1800"/>
          </a:p>
        </p:txBody>
      </p:sp>
      <p:sp>
        <p:nvSpPr>
          <p:cNvPr id="9011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Assistance needed?</a:t>
            </a:r>
          </a:p>
        </p:txBody>
      </p:sp>
      <p:sp>
        <p:nvSpPr>
          <p:cNvPr id="9011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Contact TTI research team:</a:t>
            </a:r>
          </a:p>
          <a:p>
            <a:pPr lvl="1" eaLnBrk="1" hangingPunct="1"/>
            <a:r>
              <a:rPr lang="en-US" smtClean="0"/>
              <a:t>by email</a:t>
            </a:r>
          </a:p>
          <a:p>
            <a:pPr lvl="2" eaLnBrk="1" hangingPunct="1"/>
            <a:r>
              <a:rPr lang="en-US" sz="2000" smtClean="0"/>
              <a:t>Sheng Hu: </a:t>
            </a:r>
            <a:r>
              <a:rPr lang="en-US" sz="2000" smtClean="0">
                <a:hlinkClick r:id="rId3"/>
              </a:rPr>
              <a:t>S-hu@ttimail.tamu.edu</a:t>
            </a:r>
            <a:endParaRPr lang="en-US" sz="2000" smtClean="0"/>
          </a:p>
          <a:p>
            <a:pPr lvl="2" eaLnBrk="1" hangingPunct="1"/>
            <a:r>
              <a:rPr lang="en-US" sz="2000" smtClean="0"/>
              <a:t>Fujie Zhou: </a:t>
            </a:r>
            <a:r>
              <a:rPr lang="en-US" sz="2000" smtClean="0">
                <a:hlinkClick r:id="rId4"/>
              </a:rPr>
              <a:t>F-zhou@ttimail.tamu.edu</a:t>
            </a:r>
            <a:endParaRPr lang="en-US" sz="2000" smtClean="0"/>
          </a:p>
          <a:p>
            <a:pPr lvl="2" eaLnBrk="1" hangingPunct="1"/>
            <a:r>
              <a:rPr lang="en-US" sz="2000" smtClean="0"/>
              <a:t>Tom Scullion: </a:t>
            </a:r>
            <a:r>
              <a:rPr lang="en-US" sz="2000" smtClean="0">
                <a:hlinkClick r:id="rId5"/>
              </a:rPr>
              <a:t>T-scullion@tamu.edu</a:t>
            </a:r>
            <a:endParaRPr lang="en-US" sz="2000" smtClean="0"/>
          </a:p>
          <a:p>
            <a:pPr lvl="2" eaLnBrk="1" hangingPunct="1"/>
            <a:endParaRPr lang="en-US" sz="1400" smtClean="0"/>
          </a:p>
          <a:p>
            <a:pPr lvl="1" eaLnBrk="1" hangingPunct="1"/>
            <a:r>
              <a:rPr lang="en-US" smtClean="0"/>
              <a:t>by phone</a:t>
            </a:r>
          </a:p>
          <a:p>
            <a:pPr lvl="2" eaLnBrk="1" hangingPunct="1"/>
            <a:r>
              <a:rPr lang="en-US" sz="2000" smtClean="0"/>
              <a:t>Sheng Hu: 979-845-9767</a:t>
            </a:r>
          </a:p>
          <a:p>
            <a:pPr lvl="2" eaLnBrk="1" hangingPunct="1"/>
            <a:r>
              <a:rPr lang="en-US" sz="2000" smtClean="0"/>
              <a:t>Fujie Zhou: 979-458-3965  </a:t>
            </a:r>
          </a:p>
          <a:p>
            <a:pPr lvl="2" eaLnBrk="1" hangingPunct="1"/>
            <a:r>
              <a:rPr lang="en-US" sz="2000" smtClean="0"/>
              <a:t>Tom Scullion: 979-845-9913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4"/>
          <p:cNvSpPr>
            <a:spLocks noGrp="1" noChangeArrowheads="1"/>
          </p:cNvSpPr>
          <p:nvPr>
            <p:ph type="ctrTitle"/>
          </p:nvPr>
        </p:nvSpPr>
        <p:spPr>
          <a:xfrm>
            <a:off x="838200" y="2667000"/>
            <a:ext cx="7772400" cy="1470025"/>
          </a:xfrm>
        </p:spPr>
        <p:txBody>
          <a:bodyPr/>
          <a:lstStyle/>
          <a:p>
            <a:pPr eaLnBrk="1" hangingPunct="1"/>
            <a:r>
              <a:rPr lang="en-US" smtClean="0"/>
              <a:t>Thank you!</a:t>
            </a: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19200" y="1624013"/>
            <a:ext cx="7162800" cy="360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38400" y="1066800"/>
            <a:ext cx="4624388" cy="563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r>
              <a:rPr lang="en-US"/>
              <a:t>Slide</a:t>
            </a:r>
            <a:fld id="{74FCE54F-C791-4431-8A90-511436CA16B6}" type="slidenum">
              <a:rPr lang="en-US" sz="1800"/>
              <a:pPr/>
              <a:t>8</a:t>
            </a:fld>
            <a:endParaRPr lang="en-US" sz="1800"/>
          </a:p>
        </p:txBody>
      </p:sp>
      <p:sp>
        <p:nvSpPr>
          <p:cNvPr id="2253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TxACOL Features (Continued)</a:t>
            </a:r>
          </a:p>
        </p:txBody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19200" y="1371600"/>
            <a:ext cx="6400800" cy="4525963"/>
          </a:xfrm>
        </p:spPr>
        <p:txBody>
          <a:bodyPr/>
          <a:lstStyle/>
          <a:p>
            <a:pPr eaLnBrk="1" hangingPunct="1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</a:pPr>
            <a:r>
              <a:rPr lang="en-US" smtClean="0"/>
              <a:t>Pavement temperature is automatically predicted from EICM model</a:t>
            </a:r>
          </a:p>
          <a:p>
            <a:pPr eaLnBrk="1" hangingPunct="1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</a:pPr>
            <a:r>
              <a:rPr lang="en-US" smtClean="0"/>
              <a:t>Rutting and cracking are analyzed simultaneously</a:t>
            </a:r>
          </a:p>
          <a:p>
            <a:pPr eaLnBrk="1" hangingPunct="1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</a:pPr>
            <a:r>
              <a:rPr lang="en-US" smtClean="0"/>
              <a:t>Output is in Excel format and can be easily incorporated into electronic documents and reports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smtClean="0"/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smtClean="0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38400" y="990600"/>
            <a:ext cx="4572000" cy="586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90800" y="1066800"/>
            <a:ext cx="44958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8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362200" y="1066800"/>
            <a:ext cx="4495800" cy="563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67000" y="1066800"/>
            <a:ext cx="4419600" cy="5386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r>
              <a:rPr lang="en-US"/>
              <a:t>Slide</a:t>
            </a:r>
            <a:fld id="{0D71422B-B210-4B8A-A346-B615BF123AEE}" type="slidenum">
              <a:rPr lang="en-US" sz="1800"/>
              <a:pPr/>
              <a:t>9</a:t>
            </a:fld>
            <a:endParaRPr lang="en-US" sz="1800"/>
          </a:p>
        </p:txBody>
      </p:sp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TxACOL Technical Background</a:t>
            </a:r>
          </a:p>
        </p:txBody>
      </p:sp>
      <p:pic>
        <p:nvPicPr>
          <p:cNvPr id="23556" name="Picture 5" descr="DSC01102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48400" y="1600200"/>
            <a:ext cx="2743200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7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14400" y="1600200"/>
            <a:ext cx="2743200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8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581400" y="1600200"/>
            <a:ext cx="2743200" cy="3876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 Narrow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11750</TotalTime>
  <Words>2990</Words>
  <Application>Microsoft Office PowerPoint</Application>
  <PresentationFormat>On-screen Show (4:3)</PresentationFormat>
  <Paragraphs>1031</Paragraphs>
  <Slides>83</Slides>
  <Notes>75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83</vt:i4>
      </vt:variant>
    </vt:vector>
  </HeadingPairs>
  <TitlesOfParts>
    <vt:vector size="86" baseType="lpstr">
      <vt:lpstr>Default Design</vt:lpstr>
      <vt:lpstr>Chart</vt:lpstr>
      <vt:lpstr>Equation</vt:lpstr>
      <vt:lpstr>TxACOL Workshop Texas Asphalt Concrete Overlay  Design and Analysis System  5-5123-03-P1</vt:lpstr>
      <vt:lpstr>General Information</vt:lpstr>
      <vt:lpstr>Presentation Outline</vt:lpstr>
      <vt:lpstr>Expected Learning Outcomes</vt:lpstr>
      <vt:lpstr>Presentation Outline</vt:lpstr>
      <vt:lpstr>TxACOL Flowchart</vt:lpstr>
      <vt:lpstr>TxACOL Features</vt:lpstr>
      <vt:lpstr>TxACOL Features (Continued)</vt:lpstr>
      <vt:lpstr>TxACOL Technical Background</vt:lpstr>
      <vt:lpstr>How to Install</vt:lpstr>
      <vt:lpstr>How to Uninstall</vt:lpstr>
      <vt:lpstr>Launch the Program</vt:lpstr>
      <vt:lpstr>Presentation Outline</vt:lpstr>
      <vt:lpstr>Step 1: Create a New Project File</vt:lpstr>
      <vt:lpstr>Step 2: General Information Input</vt:lpstr>
      <vt:lpstr>Step 3: Project Identification Input</vt:lpstr>
      <vt:lpstr>Step 4: Analysis Parameters &amp; Criteria Input</vt:lpstr>
      <vt:lpstr>Step 5: Traffic Input</vt:lpstr>
      <vt:lpstr>Step 6: Climate Input </vt:lpstr>
      <vt:lpstr>Step 7: Climate Input (Continued)</vt:lpstr>
      <vt:lpstr>Step 8: Structure Input</vt:lpstr>
      <vt:lpstr>Step 9: Structure Input  (Continued)</vt:lpstr>
      <vt:lpstr>Step 10: AC Material Properties Input</vt:lpstr>
      <vt:lpstr>Step 11: Fracture and Rutting Properties Input</vt:lpstr>
      <vt:lpstr>Step 12: Existing Layer Properties Input</vt:lpstr>
      <vt:lpstr>Step 13: Base Layer Properties Input</vt:lpstr>
      <vt:lpstr>Step 14: Subgrade Properties Input</vt:lpstr>
      <vt:lpstr>Step 15: Save the Project File</vt:lpstr>
      <vt:lpstr>Step 16: Run Analysis</vt:lpstr>
      <vt:lpstr>Example 1 (Paris Workshop)</vt:lpstr>
      <vt:lpstr>Example 1 (Paris Workshop) (Continued)</vt:lpstr>
      <vt:lpstr>Example 1 (Paris Workshop) Result</vt:lpstr>
      <vt:lpstr>Example 1 (Austin Workshop)</vt:lpstr>
      <vt:lpstr>Example 1 (Austin Workshop ) (Continued)</vt:lpstr>
      <vt:lpstr>Exercise 1</vt:lpstr>
      <vt:lpstr>Exercise 2</vt:lpstr>
      <vt:lpstr>Exercise 2_Hint</vt:lpstr>
      <vt:lpstr>Summary for Different Overlay Mixes</vt:lpstr>
      <vt:lpstr>Example 2 – Overlay Thickness Design</vt:lpstr>
      <vt:lpstr>Example 2 – Overlay Thickness Design (Continued)</vt:lpstr>
      <vt:lpstr>Trial Thicknesses During Design</vt:lpstr>
      <vt:lpstr>Trial Thicknesses During Design (Continued)</vt:lpstr>
      <vt:lpstr>Exercise 3</vt:lpstr>
      <vt:lpstr>Answer to Exercise 3</vt:lpstr>
      <vt:lpstr>Tips and Reminders</vt:lpstr>
      <vt:lpstr>Presentation Outline</vt:lpstr>
      <vt:lpstr>Key Input Parameters  for Existing Pavements</vt:lpstr>
      <vt:lpstr>JPCP Pavement Evaluation </vt:lpstr>
      <vt:lpstr>FWD  Backcalculated Modulus</vt:lpstr>
      <vt:lpstr>FWD Based LTE at Joints/Cracks</vt:lpstr>
      <vt:lpstr>Slide 51</vt:lpstr>
      <vt:lpstr>RDD Raw Data</vt:lpstr>
      <vt:lpstr>Flexible Pavement Evaluation </vt:lpstr>
      <vt:lpstr>FWD Based LTE Measurement</vt:lpstr>
      <vt:lpstr>FWD Based LTE Measurement</vt:lpstr>
      <vt:lpstr>Flexible Pavement- Severity Level Based LTE</vt:lpstr>
      <vt:lpstr>Presentation Outline</vt:lpstr>
      <vt:lpstr>Key Inputs for Asphalt Overlays Level 1</vt:lpstr>
      <vt:lpstr>Dynamic Modulus |E*|</vt:lpstr>
      <vt:lpstr>Dynamic Modulus |E*| (Continued)</vt:lpstr>
      <vt:lpstr>Dynamic Modulus |E*|</vt:lpstr>
      <vt:lpstr>Fracture Properties: A &amp; n</vt:lpstr>
      <vt:lpstr>Fracture Properties A &amp; n (Continued)</vt:lpstr>
      <vt:lpstr>Fracture Properties A &amp; n (Continued)</vt:lpstr>
      <vt:lpstr>Fracture Properties A &amp; n (Continued)</vt:lpstr>
      <vt:lpstr>Fracture Properties A &amp; n (Continued)</vt:lpstr>
      <vt:lpstr>Fracture Properties A &amp; n (Continued)</vt:lpstr>
      <vt:lpstr>Fracture Properties A &amp; n (Continued)</vt:lpstr>
      <vt:lpstr>Fracture Properties: A &amp; n</vt:lpstr>
      <vt:lpstr>Rutting Properties  &amp; </vt:lpstr>
      <vt:lpstr>Rutting property  &amp;  (Continued)</vt:lpstr>
      <vt:lpstr>Rutting Properties:  &amp;  (Continued)</vt:lpstr>
      <vt:lpstr>Rutting Properties:  &amp;  (Continued)</vt:lpstr>
      <vt:lpstr>Lab Test Summary</vt:lpstr>
      <vt:lpstr>Questions?</vt:lpstr>
      <vt:lpstr>Assistance needed?</vt:lpstr>
      <vt:lpstr>Thank you!</vt:lpstr>
      <vt:lpstr>Slide 78</vt:lpstr>
      <vt:lpstr>Slide 79</vt:lpstr>
      <vt:lpstr>Slide 80</vt:lpstr>
      <vt:lpstr>Slide 81</vt:lpstr>
      <vt:lpstr>Slide 82</vt:lpstr>
      <vt:lpstr>Slide 83</vt:lpstr>
    </vt:vector>
  </TitlesOfParts>
  <Company>San Jose State University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TxACOL Workshop Texas Asphalt Concrete Overlay  Design and Analysis System  5-5123-03-P1</dc:title>
  <dc:creator>cataloged by sean varner</dc:creator>
  <cp:lastModifiedBy>ntl</cp:lastModifiedBy>
  <cp:revision>428</cp:revision>
  <dcterms:created xsi:type="dcterms:W3CDTF">2007-01-24T18:45:51Z</dcterms:created>
  <dcterms:modified xsi:type="dcterms:W3CDTF">2010-10-12T13:54:52Z</dcterms:modified>
</cp:coreProperties>
</file>