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2"/>
  </p:notesMasterIdLst>
  <p:handoutMasterIdLst>
    <p:handoutMasterId r:id="rId13"/>
  </p:handoutMasterIdLst>
  <p:sldIdLst>
    <p:sldId id="256" r:id="rId2"/>
    <p:sldId id="338" r:id="rId3"/>
    <p:sldId id="337" r:id="rId4"/>
    <p:sldId id="333" r:id="rId5"/>
    <p:sldId id="339" r:id="rId6"/>
    <p:sldId id="340" r:id="rId7"/>
    <p:sldId id="341" r:id="rId8"/>
    <p:sldId id="343" r:id="rId9"/>
    <p:sldId id="342" r:id="rId10"/>
    <p:sldId id="344" r:id="rId11"/>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453A1"/>
    <a:srgbClr val="66FF33"/>
    <a:srgbClr val="CCCAB4"/>
    <a:srgbClr val="008000"/>
    <a:srgbClr val="669900"/>
    <a:srgbClr val="FFCC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5714" autoAdjust="0"/>
  </p:normalViewPr>
  <p:slideViewPr>
    <p:cSldViewPr>
      <p:cViewPr varScale="1">
        <p:scale>
          <a:sx n="49" d="100"/>
          <a:sy n="49" d="100"/>
        </p:scale>
        <p:origin x="-177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813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dirty="0">
                <a:latin typeface="Arial" charset="0"/>
              </a:defRPr>
            </a:lvl1pPr>
          </a:lstStyle>
          <a:p>
            <a:pPr>
              <a:defRPr/>
            </a:pPr>
            <a:endParaRPr lang="en-US"/>
          </a:p>
        </p:txBody>
      </p:sp>
      <p:sp>
        <p:nvSpPr>
          <p:cNvPr id="110595" name="Rectangle 3"/>
          <p:cNvSpPr>
            <a:spLocks noGrp="1" noChangeArrowheads="1"/>
          </p:cNvSpPr>
          <p:nvPr>
            <p:ph type="dt" sz="quarter" idx="1"/>
          </p:nvPr>
        </p:nvSpPr>
        <p:spPr bwMode="auto">
          <a:xfrm>
            <a:off x="3898900" y="0"/>
            <a:ext cx="29813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dirty="0">
                <a:latin typeface="Arial" charset="0"/>
              </a:defRPr>
            </a:lvl1pPr>
          </a:lstStyle>
          <a:p>
            <a:pPr>
              <a:defRPr/>
            </a:pPr>
            <a:endParaRPr lang="en-US"/>
          </a:p>
        </p:txBody>
      </p:sp>
      <p:sp>
        <p:nvSpPr>
          <p:cNvPr id="110596" name="Rectangle 4"/>
          <p:cNvSpPr>
            <a:spLocks noGrp="1" noChangeArrowheads="1"/>
          </p:cNvSpPr>
          <p:nvPr>
            <p:ph type="ftr" sz="quarter" idx="2"/>
          </p:nvPr>
        </p:nvSpPr>
        <p:spPr bwMode="auto">
          <a:xfrm>
            <a:off x="0" y="8831263"/>
            <a:ext cx="29813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dirty="0">
                <a:latin typeface="Arial" charset="0"/>
              </a:defRPr>
            </a:lvl1pPr>
          </a:lstStyle>
          <a:p>
            <a:pPr>
              <a:defRPr/>
            </a:pPr>
            <a:endParaRPr lang="en-US"/>
          </a:p>
        </p:txBody>
      </p:sp>
      <p:sp>
        <p:nvSpPr>
          <p:cNvPr id="110597" name="Rectangle 5"/>
          <p:cNvSpPr>
            <a:spLocks noGrp="1" noChangeArrowheads="1"/>
          </p:cNvSpPr>
          <p:nvPr>
            <p:ph type="sldNum" sz="quarter" idx="3"/>
          </p:nvPr>
        </p:nvSpPr>
        <p:spPr bwMode="auto">
          <a:xfrm>
            <a:off x="3898900" y="8831263"/>
            <a:ext cx="29813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Arial" charset="0"/>
              </a:defRPr>
            </a:lvl1pPr>
          </a:lstStyle>
          <a:p>
            <a:pPr>
              <a:defRPr/>
            </a:pPr>
            <a:fld id="{A07DC687-27AA-4642-B44E-A1415190223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813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dirty="0">
                <a:latin typeface="Arial" charset="0"/>
              </a:defRPr>
            </a:lvl1pPr>
          </a:lstStyle>
          <a:p>
            <a:pPr>
              <a:defRPr/>
            </a:pPr>
            <a:endParaRPr lang="en-US"/>
          </a:p>
        </p:txBody>
      </p:sp>
      <p:sp>
        <p:nvSpPr>
          <p:cNvPr id="105475" name="Rectangle 3"/>
          <p:cNvSpPr>
            <a:spLocks noGrp="1" noChangeArrowheads="1"/>
          </p:cNvSpPr>
          <p:nvPr>
            <p:ph type="dt" idx="1"/>
          </p:nvPr>
        </p:nvSpPr>
        <p:spPr bwMode="auto">
          <a:xfrm>
            <a:off x="3898900" y="0"/>
            <a:ext cx="29813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dirty="0">
                <a:latin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8975" y="4416425"/>
            <a:ext cx="5503863" cy="418147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0" y="8831263"/>
            <a:ext cx="29813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dirty="0">
                <a:latin typeface="Arial" charset="0"/>
              </a:defRPr>
            </a:lvl1pPr>
          </a:lstStyle>
          <a:p>
            <a:pPr>
              <a:defRPr/>
            </a:pPr>
            <a:endParaRPr lang="en-US"/>
          </a:p>
        </p:txBody>
      </p:sp>
      <p:sp>
        <p:nvSpPr>
          <p:cNvPr id="105479" name="Rectangle 7"/>
          <p:cNvSpPr>
            <a:spLocks noGrp="1" noChangeArrowheads="1"/>
          </p:cNvSpPr>
          <p:nvPr>
            <p:ph type="sldNum" sz="quarter" idx="5"/>
          </p:nvPr>
        </p:nvSpPr>
        <p:spPr bwMode="auto">
          <a:xfrm>
            <a:off x="3898900" y="8831263"/>
            <a:ext cx="29813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Arial" charset="0"/>
              </a:defRPr>
            </a:lvl1pPr>
          </a:lstStyle>
          <a:p>
            <a:pPr>
              <a:defRPr/>
            </a:pPr>
            <a:fld id="{E9E50CA6-03A5-46EC-BC9B-4772D5DD8D5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u="sng" smtClean="0">
                <a:latin typeface="Arial" pitchFamily="34" charset="0"/>
              </a:rPr>
              <a:t>Note to Presenters:</a:t>
            </a:r>
          </a:p>
          <a:p>
            <a:pPr eaLnBrk="1" hangingPunct="1"/>
            <a:r>
              <a:rPr lang="en-US" smtClean="0">
                <a:latin typeface="Arial" pitchFamily="34" charset="0"/>
              </a:rPr>
              <a:t>These slides are intended to be used as a free-standing brief presentation or within larger presentations to describe and promote the advantages of involving TxDOT early in the distribution center site selection process.  The purpose is to involve TxDOT early so TxDOT can help site selectors find sites that do not need major highway improvements to become suitably accessible.  Where improvements would be needed, these slides describe how TxDOT can help and how. These presentations would usually be made by:</a:t>
            </a:r>
          </a:p>
          <a:p>
            <a:pPr eaLnBrk="1" hangingPunct="1">
              <a:buFontTx/>
              <a:buChar char="-"/>
            </a:pPr>
            <a:r>
              <a:rPr lang="en-US" smtClean="0">
                <a:latin typeface="Arial" pitchFamily="34" charset="0"/>
              </a:rPr>
              <a:t> The Governor’s Office of Economic Development and Tourism in its briefings of site selectors;</a:t>
            </a:r>
          </a:p>
          <a:p>
            <a:pPr eaLnBrk="1" hangingPunct="1">
              <a:buFontTx/>
              <a:buChar char="-"/>
            </a:pPr>
            <a:r>
              <a:rPr lang="en-US" smtClean="0">
                <a:latin typeface="Arial" pitchFamily="34" charset="0"/>
              </a:rPr>
              <a:t> TxDOT’s Government and Public Affairs Division when it receives inquiries from site selectors or others;</a:t>
            </a:r>
          </a:p>
          <a:p>
            <a:pPr eaLnBrk="1" hangingPunct="1">
              <a:buFontTx/>
              <a:buChar char="-"/>
            </a:pPr>
            <a:r>
              <a:rPr lang="en-US" smtClean="0">
                <a:latin typeface="Arial" pitchFamily="34" charset="0"/>
              </a:rPr>
              <a:t> TxDOT district engineers in briefings of local leaders, economic development agencies, or others within their districts; and/or</a:t>
            </a:r>
          </a:p>
          <a:p>
            <a:pPr eaLnBrk="1" hangingPunct="1">
              <a:buFontTx/>
              <a:buChar char="-"/>
            </a:pPr>
            <a:r>
              <a:rPr lang="en-US" smtClean="0">
                <a:latin typeface="Arial" pitchFamily="34" charset="0"/>
              </a:rPr>
              <a:t>  Local economic development agencies in their own briefings to site selectors.</a:t>
            </a:r>
          </a:p>
          <a:p>
            <a:pPr eaLnBrk="1" hangingPunct="1">
              <a:buFontTx/>
              <a:buChar char="-"/>
            </a:pPr>
            <a:endParaRPr lang="en-US" smtClean="0">
              <a:latin typeface="Arial" pitchFamily="34" charset="0"/>
            </a:endParaRPr>
          </a:p>
          <a:p>
            <a:pPr eaLnBrk="1" hangingPunct="1"/>
            <a:r>
              <a:rPr lang="en-US" smtClean="0">
                <a:latin typeface="Arial" pitchFamily="34" charset="0"/>
              </a:rPr>
              <a:t>The presenter notes at the bottom of each slide explain the main message of each slide.  They are talking points and not intended for use as a verbatim script.  For most effective use, review both slide contents and presenter notes in advance and select points to be made based on both the audience and objectives of your presentation.</a:t>
            </a:r>
          </a:p>
          <a:p>
            <a:pPr eaLnBrk="1" hangingPunct="1"/>
            <a:endParaRPr lang="en-US" smtClean="0">
              <a:latin typeface="Arial" pitchFamily="34" charset="0"/>
            </a:endParaRPr>
          </a:p>
          <a:p>
            <a:pPr eaLnBrk="1" hangingPunct="1"/>
            <a:r>
              <a:rPr lang="en-US" smtClean="0">
                <a:latin typeface="Arial" pitchFamily="34" charset="0"/>
              </a:rPr>
              <a:t>Please be sure to fill in the appropriate contact information on the final slide.</a:t>
            </a:r>
          </a:p>
          <a:p>
            <a:pPr eaLnBrk="1" hangingPunct="1"/>
            <a:endParaRPr lang="en-US" smtClean="0">
              <a:latin typeface="Arial" pitchFamily="34" charset="0"/>
            </a:endParaRPr>
          </a:p>
          <a:p>
            <a:pPr eaLnBrk="1" hangingPunct="1"/>
            <a:r>
              <a:rPr lang="en-US" smtClean="0">
                <a:latin typeface="Arial" pitchFamily="34" charset="0"/>
              </a:rPr>
              <a:t>=======================================================================================</a:t>
            </a:r>
          </a:p>
          <a:p>
            <a:pPr eaLnBrk="1" hangingPunct="1"/>
            <a:endParaRPr lang="en-US" smtClean="0">
              <a:latin typeface="Arial" pitchFamily="34" charset="0"/>
            </a:endParaRPr>
          </a:p>
          <a:p>
            <a:pPr eaLnBrk="1" hangingPunct="1"/>
            <a:r>
              <a:rPr lang="en-US" u="sng" smtClean="0">
                <a:latin typeface="Arial" pitchFamily="34" charset="0"/>
              </a:rPr>
              <a:t>Slide 1</a:t>
            </a:r>
          </a:p>
          <a:p>
            <a:pPr eaLnBrk="1" hangingPunct="1">
              <a:buFontTx/>
              <a:buChar char="•"/>
            </a:pPr>
            <a:r>
              <a:rPr lang="en-US" smtClean="0">
                <a:latin typeface="Arial" pitchFamily="34" charset="0"/>
              </a:rPr>
              <a:t> Over the past 20 years many large distribution centers have been built in Texas.</a:t>
            </a:r>
          </a:p>
          <a:p>
            <a:pPr eaLnBrk="1" hangingPunct="1">
              <a:buFontTx/>
              <a:buChar char="•"/>
            </a:pPr>
            <a:r>
              <a:rPr lang="en-US" smtClean="0">
                <a:latin typeface="Arial" pitchFamily="34" charset="0"/>
              </a:rPr>
              <a:t> Large distribution centers are highly sought after as economic generators</a:t>
            </a:r>
          </a:p>
          <a:p>
            <a:pPr lvl="1" eaLnBrk="1" hangingPunct="1">
              <a:buFontTx/>
              <a:buChar char="•"/>
            </a:pPr>
            <a:r>
              <a:rPr lang="en-US" smtClean="0">
                <a:latin typeface="Arial" pitchFamily="34" charset="0"/>
              </a:rPr>
              <a:t>Jobs: often 300-1000</a:t>
            </a:r>
          </a:p>
          <a:p>
            <a:pPr lvl="1" eaLnBrk="1" hangingPunct="1">
              <a:buFontTx/>
              <a:buChar char="•"/>
            </a:pPr>
            <a:r>
              <a:rPr lang="en-US" smtClean="0">
                <a:latin typeface="Arial" pitchFamily="34" charset="0"/>
              </a:rPr>
              <a:t> tax base: often $100m or more</a:t>
            </a:r>
          </a:p>
          <a:p>
            <a:pPr eaLnBrk="1" hangingPunct="1">
              <a:buFontTx/>
              <a:buChar char="•"/>
            </a:pPr>
            <a:r>
              <a:rPr lang="en-US" smtClean="0">
                <a:latin typeface="Arial" pitchFamily="34" charset="0"/>
              </a:rPr>
              <a:t> Distribution center site selectors usually seek low cost rural or peripheral urban locations without congestion; they often consider costs before access.</a:t>
            </a:r>
          </a:p>
          <a:p>
            <a:pPr eaLnBrk="1" hangingPunct="1">
              <a:buFontTx/>
              <a:buChar char="•"/>
            </a:pPr>
            <a:r>
              <a:rPr lang="en-US" smtClean="0">
                <a:latin typeface="Arial" pitchFamily="34" charset="0"/>
              </a:rPr>
              <a:t> Small communities seek these distribution centers as major economic development opportunities and often offer large financial incentives to attract the them to their communities.</a:t>
            </a:r>
          </a:p>
        </p:txBody>
      </p:sp>
      <p:sp>
        <p:nvSpPr>
          <p:cNvPr id="23556" name="Slide Number Placeholder 3"/>
          <p:cNvSpPr>
            <a:spLocks noGrp="1"/>
          </p:cNvSpPr>
          <p:nvPr>
            <p:ph type="sldNum" sz="quarter" idx="5"/>
          </p:nvPr>
        </p:nvSpPr>
        <p:spPr>
          <a:noFill/>
        </p:spPr>
        <p:txBody>
          <a:bodyPr/>
          <a:lstStyle/>
          <a:p>
            <a:fld id="{CE6C6DEE-2204-41AC-963D-D105DDA837C5}"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r>
              <a:rPr lang="en-US" u="sng" smtClean="0">
                <a:latin typeface="Arial" pitchFamily="34" charset="0"/>
              </a:rPr>
              <a:t>Slide 10</a:t>
            </a:r>
          </a:p>
          <a:p>
            <a:pPr eaLnBrk="1" hangingPunct="1">
              <a:buFontTx/>
              <a:buChar char="•"/>
            </a:pPr>
            <a:r>
              <a:rPr lang="en-US" smtClean="0">
                <a:latin typeface="Arial" pitchFamily="34" charset="0"/>
              </a:rPr>
              <a:t> TxDOT is ready and willing to help.</a:t>
            </a:r>
          </a:p>
          <a:p>
            <a:pPr eaLnBrk="1" hangingPunct="1">
              <a:buFontTx/>
              <a:buChar char="•"/>
            </a:pPr>
            <a:r>
              <a:rPr lang="en-US" smtClean="0">
                <a:latin typeface="Arial" pitchFamily="34" charset="0"/>
              </a:rPr>
              <a:t> For assistance contact… (see slide – add a local contact if appropriate for this presentation’s audience)</a:t>
            </a:r>
          </a:p>
        </p:txBody>
      </p:sp>
      <p:sp>
        <p:nvSpPr>
          <p:cNvPr id="32772" name="Slide Number Placeholder 3"/>
          <p:cNvSpPr>
            <a:spLocks noGrp="1"/>
          </p:cNvSpPr>
          <p:nvPr>
            <p:ph type="sldNum" sz="quarter" idx="5"/>
          </p:nvPr>
        </p:nvSpPr>
        <p:spPr>
          <a:noFill/>
        </p:spPr>
        <p:txBody>
          <a:bodyPr/>
          <a:lstStyle/>
          <a:p>
            <a:fld id="{9A22D370-843F-4618-AA19-CD54F8E7AB14}"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u="sng" smtClean="0">
                <a:latin typeface="Arial" pitchFamily="34" charset="0"/>
              </a:rPr>
              <a:t>Slide 2</a:t>
            </a:r>
          </a:p>
          <a:p>
            <a:pPr eaLnBrk="1" hangingPunct="1">
              <a:buFontTx/>
              <a:buChar char="•"/>
            </a:pPr>
            <a:r>
              <a:rPr lang="en-US" smtClean="0">
                <a:latin typeface="Arial" pitchFamily="34" charset="0"/>
              </a:rPr>
              <a:t> One of TxDOT’s strategic agency goals is to support economic development efforts throughout Texas</a:t>
            </a:r>
          </a:p>
          <a:p>
            <a:pPr eaLnBrk="1" hangingPunct="1">
              <a:buFontTx/>
              <a:buChar char="•"/>
            </a:pPr>
            <a:r>
              <a:rPr lang="en-US" smtClean="0">
                <a:latin typeface="Arial" pitchFamily="34" charset="0"/>
              </a:rPr>
              <a:t> Assisting site selectors to identify accessible locations for new distribution centers in Texas is consistent with that goal.</a:t>
            </a:r>
          </a:p>
          <a:p>
            <a:pPr eaLnBrk="1" hangingPunct="1">
              <a:buFontTx/>
              <a:buChar char="•"/>
            </a:pPr>
            <a:r>
              <a:rPr lang="en-US" smtClean="0">
                <a:latin typeface="Arial" pitchFamily="34" charset="0"/>
              </a:rPr>
              <a:t> TxDOT can help most if involved early – during site selection.</a:t>
            </a:r>
          </a:p>
        </p:txBody>
      </p:sp>
      <p:sp>
        <p:nvSpPr>
          <p:cNvPr id="24580" name="Slide Number Placeholder 3"/>
          <p:cNvSpPr>
            <a:spLocks noGrp="1"/>
          </p:cNvSpPr>
          <p:nvPr>
            <p:ph type="sldNum" sz="quarter" idx="5"/>
          </p:nvPr>
        </p:nvSpPr>
        <p:spPr>
          <a:noFill/>
        </p:spPr>
        <p:txBody>
          <a:bodyPr/>
          <a:lstStyle/>
          <a:p>
            <a:fld id="{7C483CB3-EB40-40F9-AC44-0EF5BAAF1681}"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u="sng" smtClean="0">
                <a:latin typeface="Arial" pitchFamily="34" charset="0"/>
              </a:rPr>
              <a:t>Slide 3 </a:t>
            </a:r>
          </a:p>
          <a:p>
            <a:pPr eaLnBrk="1" hangingPunct="1">
              <a:buFontTx/>
              <a:buChar char="•"/>
            </a:pPr>
            <a:r>
              <a:rPr lang="en-US" smtClean="0">
                <a:latin typeface="Arial" pitchFamily="34" charset="0"/>
              </a:rPr>
              <a:t> Distribution center owners, site selectors, and developers employ site selection criteria.</a:t>
            </a:r>
          </a:p>
          <a:p>
            <a:pPr eaLnBrk="1" hangingPunct="1">
              <a:buFontTx/>
              <a:buChar char="•"/>
            </a:pPr>
            <a:r>
              <a:rPr lang="en-US" smtClean="0">
                <a:latin typeface="Arial" pitchFamily="34" charset="0"/>
              </a:rPr>
              <a:t> Three of these criteria relate to access:</a:t>
            </a:r>
          </a:p>
          <a:p>
            <a:pPr lvl="1" eaLnBrk="1" hangingPunct="1">
              <a:buFontTx/>
              <a:buChar char="•"/>
            </a:pPr>
            <a:r>
              <a:rPr lang="en-US" smtClean="0">
                <a:latin typeface="Arial" pitchFamily="34" charset="0"/>
              </a:rPr>
              <a:t> Interstate Highway access</a:t>
            </a:r>
          </a:p>
          <a:p>
            <a:pPr lvl="1" eaLnBrk="1" hangingPunct="1">
              <a:buFontTx/>
              <a:buChar char="•"/>
            </a:pPr>
            <a:r>
              <a:rPr lang="en-US" smtClean="0">
                <a:latin typeface="Arial" pitchFamily="34" charset="0"/>
              </a:rPr>
              <a:t> Existing/available infrastructure</a:t>
            </a:r>
          </a:p>
          <a:p>
            <a:pPr lvl="1" eaLnBrk="1" hangingPunct="1">
              <a:buFontTx/>
              <a:buChar char="•"/>
            </a:pPr>
            <a:r>
              <a:rPr lang="en-US" smtClean="0">
                <a:latin typeface="Arial" pitchFamily="34" charset="0"/>
              </a:rPr>
              <a:t> Financial incentives/subsidies</a:t>
            </a:r>
          </a:p>
          <a:p>
            <a:pPr eaLnBrk="1" hangingPunct="1">
              <a:buFontTx/>
              <a:buChar char="•"/>
            </a:pPr>
            <a:r>
              <a:rPr lang="en-US" smtClean="0">
                <a:latin typeface="Arial" pitchFamily="34" charset="0"/>
              </a:rPr>
              <a:t> Distribution center owners want access to Interstate Highway interchanges that are “truck ready.”</a:t>
            </a:r>
          </a:p>
          <a:p>
            <a:pPr eaLnBrk="1" hangingPunct="1">
              <a:buFontTx/>
              <a:buChar char="•"/>
            </a:pPr>
            <a:r>
              <a:rPr lang="en-US" smtClean="0">
                <a:latin typeface="Arial" pitchFamily="34" charset="0"/>
              </a:rPr>
              <a:t> Low cost rural sites often do not have:</a:t>
            </a:r>
          </a:p>
          <a:p>
            <a:pPr lvl="1" eaLnBrk="1" hangingPunct="1">
              <a:buFontTx/>
              <a:buChar char="•"/>
            </a:pPr>
            <a:r>
              <a:rPr lang="en-US" smtClean="0">
                <a:latin typeface="Arial" pitchFamily="34" charset="0"/>
              </a:rPr>
              <a:t> Interstate Highway truck ready interchanges, and</a:t>
            </a:r>
          </a:p>
          <a:p>
            <a:pPr lvl="1" eaLnBrk="1" hangingPunct="1">
              <a:buFontTx/>
              <a:buChar char="•"/>
            </a:pPr>
            <a:r>
              <a:rPr lang="en-US" smtClean="0">
                <a:latin typeface="Arial" pitchFamily="34" charset="0"/>
              </a:rPr>
              <a:t> Sufficient highway connections to proposed sites</a:t>
            </a:r>
          </a:p>
        </p:txBody>
      </p:sp>
      <p:sp>
        <p:nvSpPr>
          <p:cNvPr id="25604" name="Slide Number Placeholder 3"/>
          <p:cNvSpPr>
            <a:spLocks noGrp="1"/>
          </p:cNvSpPr>
          <p:nvPr>
            <p:ph type="sldNum" sz="quarter" idx="5"/>
          </p:nvPr>
        </p:nvSpPr>
        <p:spPr>
          <a:noFill/>
        </p:spPr>
        <p:txBody>
          <a:bodyPr/>
          <a:lstStyle/>
          <a:p>
            <a:fld id="{6CDF4CB2-DDE1-4DED-95D0-648750D69538}"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u="sng" smtClean="0">
                <a:latin typeface="Arial" pitchFamily="34" charset="0"/>
              </a:rPr>
              <a:t>Slide 4 </a:t>
            </a:r>
          </a:p>
          <a:p>
            <a:pPr eaLnBrk="1" hangingPunct="1">
              <a:buFontTx/>
              <a:buChar char="•"/>
            </a:pPr>
            <a:r>
              <a:rPr lang="en-US" smtClean="0">
                <a:latin typeface="Arial" pitchFamily="34" charset="0"/>
              </a:rPr>
              <a:t> Here is one Texas example:</a:t>
            </a:r>
          </a:p>
          <a:p>
            <a:pPr lvl="1" eaLnBrk="1" hangingPunct="1">
              <a:buFontTx/>
              <a:buChar char="•"/>
            </a:pPr>
            <a:r>
              <a:rPr lang="en-US" smtClean="0">
                <a:latin typeface="Arial" pitchFamily="34" charset="0"/>
              </a:rPr>
              <a:t> Existing Interstate Highway interchange has short radius ramps; not sufficient for high volumes of trucks.</a:t>
            </a:r>
          </a:p>
          <a:p>
            <a:pPr lvl="1" eaLnBrk="1" hangingPunct="1">
              <a:buFontTx/>
              <a:buChar char="•"/>
            </a:pPr>
            <a:r>
              <a:rPr lang="en-US" smtClean="0">
                <a:latin typeface="Arial" pitchFamily="34" charset="0"/>
              </a:rPr>
              <a:t> Existing truck volumes were high along connecting state highways</a:t>
            </a:r>
          </a:p>
          <a:p>
            <a:pPr lvl="1" eaLnBrk="1" hangingPunct="1">
              <a:buFontTx/>
              <a:buChar char="•"/>
            </a:pPr>
            <a:r>
              <a:rPr lang="en-US" smtClean="0">
                <a:latin typeface="Arial" pitchFamily="34" charset="0"/>
              </a:rPr>
              <a:t> Intersection along access route needed signalization and turn lane.</a:t>
            </a:r>
          </a:p>
          <a:p>
            <a:pPr lvl="1" eaLnBrk="1" hangingPunct="1">
              <a:buFontTx/>
              <a:buChar char="•"/>
            </a:pPr>
            <a:r>
              <a:rPr lang="en-US" smtClean="0">
                <a:latin typeface="Arial" pitchFamily="34" charset="0"/>
              </a:rPr>
              <a:t> FM road (3013) on which site is located needed left turn, right turn deceleration lanes added (highlighted in green and shown in sketchet).</a:t>
            </a:r>
          </a:p>
          <a:p>
            <a:pPr eaLnBrk="1" hangingPunct="1">
              <a:buFontTx/>
              <a:buChar char="•"/>
            </a:pPr>
            <a:r>
              <a:rPr lang="en-US" smtClean="0">
                <a:latin typeface="Arial" pitchFamily="34" charset="0"/>
              </a:rPr>
              <a:t> Additional solution (also highlighted in green):</a:t>
            </a:r>
          </a:p>
          <a:p>
            <a:pPr lvl="1" eaLnBrk="1" hangingPunct="1">
              <a:buFontTx/>
              <a:buChar char="•"/>
            </a:pPr>
            <a:r>
              <a:rPr lang="en-US" smtClean="0">
                <a:latin typeface="Arial" pitchFamily="34" charset="0"/>
              </a:rPr>
              <a:t> “New” interchange (2 ramps) and new FM road to connect interchange to distribution center site</a:t>
            </a:r>
          </a:p>
          <a:p>
            <a:pPr eaLnBrk="1" hangingPunct="1">
              <a:buFontTx/>
              <a:buChar char="•"/>
            </a:pPr>
            <a:r>
              <a:rPr lang="en-US" smtClean="0">
                <a:latin typeface="Arial" pitchFamily="34" charset="0"/>
              </a:rPr>
              <a:t> Challenges:</a:t>
            </a:r>
          </a:p>
          <a:p>
            <a:pPr lvl="1" eaLnBrk="1" hangingPunct="1">
              <a:buFontTx/>
              <a:buChar char="•"/>
            </a:pPr>
            <a:r>
              <a:rPr lang="en-US" smtClean="0">
                <a:latin typeface="Arial" pitchFamily="34" charset="0"/>
              </a:rPr>
              <a:t> TxDOT was not brought into the site selection process; was only approached when access improvements and access permits were about to be requested.</a:t>
            </a:r>
          </a:p>
          <a:p>
            <a:pPr lvl="1" eaLnBrk="1" hangingPunct="1">
              <a:buFontTx/>
              <a:buChar char="•"/>
            </a:pPr>
            <a:r>
              <a:rPr lang="en-US" smtClean="0">
                <a:latin typeface="Arial" pitchFamily="34" charset="0"/>
              </a:rPr>
              <a:t> There was not enough lead time to develop designs, find and secure funding, and complete construction before the distribution center was to open.</a:t>
            </a:r>
          </a:p>
          <a:p>
            <a:pPr eaLnBrk="1" hangingPunct="1">
              <a:buFontTx/>
              <a:buChar char="•"/>
            </a:pPr>
            <a:r>
              <a:rPr lang="en-US" smtClean="0">
                <a:latin typeface="Arial" pitchFamily="34" charset="0"/>
              </a:rPr>
              <a:t> Result – access improvements were not ready when distribution center opened.</a:t>
            </a:r>
          </a:p>
        </p:txBody>
      </p:sp>
      <p:sp>
        <p:nvSpPr>
          <p:cNvPr id="26628" name="Slide Number Placeholder 3"/>
          <p:cNvSpPr>
            <a:spLocks noGrp="1"/>
          </p:cNvSpPr>
          <p:nvPr>
            <p:ph type="sldNum" sz="quarter" idx="5"/>
          </p:nvPr>
        </p:nvSpPr>
        <p:spPr>
          <a:noFill/>
        </p:spPr>
        <p:txBody>
          <a:bodyPr/>
          <a:lstStyle/>
          <a:p>
            <a:fld id="{74EF9DDF-99D4-41FD-8D31-6042CCFF120A}"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u="sng" smtClean="0">
                <a:latin typeface="Arial" pitchFamily="34" charset="0"/>
              </a:rPr>
              <a:t>Slide 5</a:t>
            </a:r>
          </a:p>
          <a:p>
            <a:pPr eaLnBrk="1" hangingPunct="1">
              <a:buFontTx/>
              <a:buChar char="•"/>
            </a:pPr>
            <a:r>
              <a:rPr lang="en-US" smtClean="0">
                <a:latin typeface="Arial" pitchFamily="34" charset="0"/>
              </a:rPr>
              <a:t> Two other examples with similar requests:</a:t>
            </a:r>
          </a:p>
          <a:p>
            <a:pPr lvl="1" eaLnBrk="1" hangingPunct="1">
              <a:buFontTx/>
              <a:buChar char="•"/>
            </a:pPr>
            <a:r>
              <a:rPr lang="en-US" smtClean="0">
                <a:latin typeface="Arial" pitchFamily="34" charset="0"/>
              </a:rPr>
              <a:t> TxDOT brought in after sites selected.</a:t>
            </a:r>
          </a:p>
          <a:p>
            <a:pPr lvl="1" eaLnBrk="1" hangingPunct="1">
              <a:buFontTx/>
              <a:buChar char="•"/>
            </a:pPr>
            <a:r>
              <a:rPr lang="en-US" smtClean="0">
                <a:latin typeface="Arial" pitchFamily="34" charset="0"/>
              </a:rPr>
              <a:t> Each distribution center owner asked for additional interchange closer to distribution center site.</a:t>
            </a:r>
          </a:p>
          <a:p>
            <a:pPr lvl="2" eaLnBrk="1" hangingPunct="1">
              <a:buFontTx/>
              <a:buChar char="•"/>
            </a:pPr>
            <a:r>
              <a:rPr lang="en-US" smtClean="0">
                <a:latin typeface="Arial" pitchFamily="34" charset="0"/>
              </a:rPr>
              <a:t> Each interchange was planned for future construction (5-10 years in future)</a:t>
            </a:r>
          </a:p>
          <a:p>
            <a:pPr lvl="2" eaLnBrk="1" hangingPunct="1">
              <a:buFontTx/>
              <a:buChar char="•"/>
            </a:pPr>
            <a:r>
              <a:rPr lang="en-US" smtClean="0">
                <a:latin typeface="Arial" pitchFamily="34" charset="0"/>
              </a:rPr>
              <a:t> Distribution center owner requested TxDOT to advance construction to current program</a:t>
            </a:r>
          </a:p>
          <a:p>
            <a:pPr lvl="2" eaLnBrk="1" hangingPunct="1">
              <a:buFontTx/>
              <a:buChar char="•"/>
            </a:pPr>
            <a:r>
              <a:rPr lang="en-US" smtClean="0">
                <a:latin typeface="Arial" pitchFamily="34" charset="0"/>
              </a:rPr>
              <a:t> No TxDOT funding was available</a:t>
            </a:r>
          </a:p>
          <a:p>
            <a:pPr lvl="2" eaLnBrk="1" hangingPunct="1">
              <a:buFontTx/>
              <a:buChar char="•"/>
            </a:pPr>
            <a:r>
              <a:rPr lang="en-US" smtClean="0">
                <a:latin typeface="Arial" pitchFamily="34" charset="0"/>
              </a:rPr>
              <a:t> For the distribution center at left, a signal was requested to facilitate use of existing interchange to the east (right) and the road at the top of photo to reach the site </a:t>
            </a:r>
          </a:p>
          <a:p>
            <a:pPr lvl="2" eaLnBrk="1" hangingPunct="1">
              <a:buFontTx/>
              <a:buChar char="•"/>
            </a:pPr>
            <a:r>
              <a:rPr lang="en-US" smtClean="0">
                <a:latin typeface="Arial" pitchFamily="34" charset="0"/>
              </a:rPr>
              <a:t> For the distribution center on the upper right, interchanges 1 mile to east (right) and 2 miles to west were used until new interchange could be completed.</a:t>
            </a:r>
          </a:p>
          <a:p>
            <a:pPr lvl="2" eaLnBrk="1" hangingPunct="1">
              <a:buFontTx/>
              <a:buChar char="•"/>
            </a:pPr>
            <a:r>
              <a:rPr lang="en-US" smtClean="0">
                <a:latin typeface="Arial" pitchFamily="34" charset="0"/>
              </a:rPr>
              <a:t> Interchanges were not completed until several years after opening (not shown in these photos)</a:t>
            </a:r>
          </a:p>
          <a:p>
            <a:pPr lvl="3" eaLnBrk="1" hangingPunct="1">
              <a:buFontTx/>
              <a:buChar char="•"/>
            </a:pPr>
            <a:r>
              <a:rPr lang="en-US" smtClean="0">
                <a:latin typeface="Arial" pitchFamily="34" charset="0"/>
              </a:rPr>
              <a:t> One was funded with reprogrammed funds</a:t>
            </a:r>
          </a:p>
          <a:p>
            <a:pPr lvl="3" eaLnBrk="1" hangingPunct="1">
              <a:buFontTx/>
              <a:buChar char="•"/>
            </a:pPr>
            <a:r>
              <a:rPr lang="en-US" smtClean="0">
                <a:latin typeface="Arial" pitchFamily="34" charset="0"/>
              </a:rPr>
              <a:t> One was funded by distribution center owner and adjacent property owners</a:t>
            </a:r>
          </a:p>
          <a:p>
            <a:pPr eaLnBrk="1" hangingPunct="1"/>
            <a:endParaRPr lang="en-US"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28B7F131-A8DA-42DF-B63A-6598784E5470}"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u="sng" smtClean="0">
                <a:latin typeface="Arial" pitchFamily="34" charset="0"/>
              </a:rPr>
              <a:t>Slide 6 </a:t>
            </a:r>
          </a:p>
          <a:p>
            <a:pPr eaLnBrk="1" hangingPunct="1">
              <a:buFontTx/>
              <a:buChar char="•"/>
            </a:pPr>
            <a:r>
              <a:rPr lang="en-US" smtClean="0">
                <a:latin typeface="Arial" pitchFamily="34" charset="0"/>
              </a:rPr>
              <a:t> TxDOT </a:t>
            </a:r>
            <a:r>
              <a:rPr lang="en-US" u="sng" smtClean="0">
                <a:latin typeface="Arial" pitchFamily="34" charset="0"/>
              </a:rPr>
              <a:t>can</a:t>
            </a:r>
            <a:r>
              <a:rPr lang="en-US" smtClean="0">
                <a:latin typeface="Arial" pitchFamily="34" charset="0"/>
              </a:rPr>
              <a:t> help distribution center site selectors and developers.</a:t>
            </a:r>
          </a:p>
          <a:p>
            <a:pPr eaLnBrk="1" hangingPunct="1">
              <a:buFontTx/>
              <a:buChar char="•"/>
            </a:pPr>
            <a:r>
              <a:rPr lang="en-US" smtClean="0">
                <a:latin typeface="Arial" pitchFamily="34" charset="0"/>
              </a:rPr>
              <a:t> TxDOT </a:t>
            </a:r>
            <a:r>
              <a:rPr lang="en-US" u="sng" smtClean="0">
                <a:latin typeface="Arial" pitchFamily="34" charset="0"/>
              </a:rPr>
              <a:t>wants</a:t>
            </a:r>
            <a:r>
              <a:rPr lang="en-US" smtClean="0">
                <a:latin typeface="Arial" pitchFamily="34" charset="0"/>
              </a:rPr>
              <a:t> to help.</a:t>
            </a:r>
          </a:p>
          <a:p>
            <a:pPr eaLnBrk="1" hangingPunct="1">
              <a:buFontTx/>
              <a:buChar char="•"/>
            </a:pPr>
            <a:r>
              <a:rPr lang="en-US" smtClean="0">
                <a:latin typeface="Arial" pitchFamily="34" charset="0"/>
              </a:rPr>
              <a:t> TxDOT can provide benefits if brought in early in the site selection process.</a:t>
            </a:r>
          </a:p>
          <a:p>
            <a:pPr eaLnBrk="1" hangingPunct="1">
              <a:buFontTx/>
              <a:buChar char="•"/>
            </a:pPr>
            <a:endParaRPr lang="en-US" smtClean="0">
              <a:latin typeface="Arial" pitchFamily="34" charset="0"/>
            </a:endParaRPr>
          </a:p>
          <a:p>
            <a:pPr eaLnBrk="1" hangingPunct="1">
              <a:buFontTx/>
              <a:buChar char="•"/>
            </a:pPr>
            <a:r>
              <a:rPr lang="en-US" smtClean="0">
                <a:latin typeface="Arial" pitchFamily="34" charset="0"/>
              </a:rPr>
              <a:t> Here’s how… (next slide)</a:t>
            </a:r>
          </a:p>
        </p:txBody>
      </p:sp>
      <p:sp>
        <p:nvSpPr>
          <p:cNvPr id="28676" name="Slide Number Placeholder 3"/>
          <p:cNvSpPr>
            <a:spLocks noGrp="1"/>
          </p:cNvSpPr>
          <p:nvPr>
            <p:ph type="sldNum" sz="quarter" idx="5"/>
          </p:nvPr>
        </p:nvSpPr>
        <p:spPr>
          <a:noFill/>
        </p:spPr>
        <p:txBody>
          <a:bodyPr/>
          <a:lstStyle/>
          <a:p>
            <a:fld id="{9A0E9C17-9A25-4F89-9C37-4A6C4CBA0D45}"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r>
              <a:rPr lang="en-US" u="sng" smtClean="0">
                <a:latin typeface="Arial" pitchFamily="34" charset="0"/>
              </a:rPr>
              <a:t>Slide 7</a:t>
            </a:r>
          </a:p>
          <a:p>
            <a:pPr eaLnBrk="1" hangingPunct="1">
              <a:buFontTx/>
              <a:buChar char="•"/>
            </a:pPr>
            <a:r>
              <a:rPr lang="en-US" smtClean="0">
                <a:latin typeface="Arial" pitchFamily="34" charset="0"/>
              </a:rPr>
              <a:t> TxDOT can assist early site selection</a:t>
            </a:r>
          </a:p>
          <a:p>
            <a:pPr eaLnBrk="1" hangingPunct="1">
              <a:buFontTx/>
              <a:buChar char="•"/>
            </a:pPr>
            <a:r>
              <a:rPr lang="en-US" smtClean="0">
                <a:latin typeface="Arial" pitchFamily="34" charset="0"/>
              </a:rPr>
              <a:t> This information is available through:</a:t>
            </a:r>
          </a:p>
          <a:p>
            <a:pPr lvl="1" eaLnBrk="1" hangingPunct="1">
              <a:buFontTx/>
              <a:buChar char="•"/>
            </a:pPr>
            <a:r>
              <a:rPr lang="en-US" smtClean="0">
                <a:latin typeface="Arial" pitchFamily="34" charset="0"/>
              </a:rPr>
              <a:t> Texas Governor’s Office of Economic Development</a:t>
            </a:r>
          </a:p>
          <a:p>
            <a:pPr lvl="1" eaLnBrk="1" hangingPunct="1">
              <a:buFontTx/>
              <a:buChar char="•"/>
            </a:pPr>
            <a:r>
              <a:rPr lang="en-US" smtClean="0">
                <a:latin typeface="Arial" pitchFamily="34" charset="0"/>
              </a:rPr>
              <a:t> TxDOT Government and Public Affairs Office</a:t>
            </a:r>
          </a:p>
          <a:p>
            <a:pPr lvl="1" eaLnBrk="1" hangingPunct="1">
              <a:buFontTx/>
              <a:buChar char="•"/>
            </a:pPr>
            <a:r>
              <a:rPr lang="en-US" smtClean="0">
                <a:latin typeface="Arial" pitchFamily="34" charset="0"/>
              </a:rPr>
              <a:t> TxDOT district offices</a:t>
            </a:r>
          </a:p>
        </p:txBody>
      </p:sp>
      <p:sp>
        <p:nvSpPr>
          <p:cNvPr id="29700" name="Slide Number Placeholder 3"/>
          <p:cNvSpPr>
            <a:spLocks noGrp="1"/>
          </p:cNvSpPr>
          <p:nvPr>
            <p:ph type="sldNum" sz="quarter" idx="5"/>
          </p:nvPr>
        </p:nvSpPr>
        <p:spPr>
          <a:noFill/>
        </p:spPr>
        <p:txBody>
          <a:bodyPr/>
          <a:lstStyle/>
          <a:p>
            <a:fld id="{33419A57-6C4A-4AFA-8F13-698635F8B5E5}"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u="sng" smtClean="0">
                <a:latin typeface="Arial" pitchFamily="34" charset="0"/>
              </a:rPr>
              <a:t>Slide 8</a:t>
            </a:r>
          </a:p>
          <a:p>
            <a:pPr eaLnBrk="1" hangingPunct="1">
              <a:buFontTx/>
              <a:buChar char="•"/>
            </a:pPr>
            <a:r>
              <a:rPr lang="en-US" smtClean="0">
                <a:latin typeface="Arial" pitchFamily="34" charset="0"/>
              </a:rPr>
              <a:t> TxDOT suggests these access-related criteria as starters when seeking a site for a large distribution center.</a:t>
            </a:r>
          </a:p>
          <a:p>
            <a:pPr eaLnBrk="1" hangingPunct="1">
              <a:buFontTx/>
              <a:buChar char="•"/>
            </a:pPr>
            <a:r>
              <a:rPr lang="en-US" smtClean="0">
                <a:latin typeface="Arial" pitchFamily="34" charset="0"/>
              </a:rPr>
              <a:t> Needs for site access and any road improvements can be determined or confirmed through a traffic impact analysis (TIA).  Traffic engineering consultants with experience preparing these analyses can usually complete a study within six weeks.</a:t>
            </a:r>
          </a:p>
        </p:txBody>
      </p:sp>
      <p:sp>
        <p:nvSpPr>
          <p:cNvPr id="30724" name="Slide Number Placeholder 3"/>
          <p:cNvSpPr>
            <a:spLocks noGrp="1"/>
          </p:cNvSpPr>
          <p:nvPr>
            <p:ph type="sldNum" sz="quarter" idx="5"/>
          </p:nvPr>
        </p:nvSpPr>
        <p:spPr>
          <a:noFill/>
        </p:spPr>
        <p:txBody>
          <a:bodyPr/>
          <a:lstStyle/>
          <a:p>
            <a:fld id="{35016F75-2856-4D2F-98B1-EB62ED73ECB9}"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u="sng" smtClean="0">
                <a:latin typeface="Arial" pitchFamily="34" charset="0"/>
              </a:rPr>
              <a:t>Slide 9</a:t>
            </a:r>
          </a:p>
          <a:p>
            <a:pPr eaLnBrk="1" hangingPunct="1">
              <a:buFontTx/>
              <a:buChar char="•"/>
            </a:pPr>
            <a:r>
              <a:rPr lang="en-US" smtClean="0">
                <a:latin typeface="Arial" pitchFamily="34" charset="0"/>
              </a:rPr>
              <a:t> TxDOT recommends that a traffic impact analysis be complete for any large distribution center (over 500,000 square feet) to:</a:t>
            </a:r>
          </a:p>
          <a:p>
            <a:pPr lvl="1" eaLnBrk="1" hangingPunct="1">
              <a:buFontTx/>
              <a:buChar char="•"/>
            </a:pPr>
            <a:r>
              <a:rPr lang="en-US" smtClean="0">
                <a:latin typeface="Arial" pitchFamily="34" charset="0"/>
              </a:rPr>
              <a:t> Determine access needs;</a:t>
            </a:r>
          </a:p>
          <a:p>
            <a:pPr lvl="1" eaLnBrk="1" hangingPunct="1">
              <a:buFontTx/>
              <a:buChar char="•"/>
            </a:pPr>
            <a:r>
              <a:rPr lang="en-US" smtClean="0">
                <a:latin typeface="Arial" pitchFamily="34" charset="0"/>
              </a:rPr>
              <a:t> Assess impact on nearby traffic conditions; </a:t>
            </a:r>
          </a:p>
          <a:p>
            <a:pPr lvl="1" eaLnBrk="1" hangingPunct="1">
              <a:buFontTx/>
              <a:buChar char="•"/>
            </a:pPr>
            <a:r>
              <a:rPr lang="en-US" smtClean="0">
                <a:latin typeface="Arial" pitchFamily="34" charset="0"/>
              </a:rPr>
              <a:t> Assess safety considerations; and </a:t>
            </a:r>
          </a:p>
          <a:p>
            <a:pPr lvl="1" eaLnBrk="1" hangingPunct="1">
              <a:buFontTx/>
              <a:buChar char="•"/>
            </a:pPr>
            <a:r>
              <a:rPr lang="en-US" smtClean="0">
                <a:latin typeface="Arial" pitchFamily="34" charset="0"/>
              </a:rPr>
              <a:t> Identify any roadway improvements that are needed.</a:t>
            </a:r>
          </a:p>
          <a:p>
            <a:pPr eaLnBrk="1" hangingPunct="1">
              <a:buFontTx/>
              <a:buChar char="•"/>
            </a:pPr>
            <a:r>
              <a:rPr lang="en-US" smtClean="0">
                <a:latin typeface="Arial" pitchFamily="34" charset="0"/>
              </a:rPr>
              <a:t> TxDOT district offices can work with distribution center developers to outline a scope of work appropriate to a site under consideration.</a:t>
            </a:r>
          </a:p>
          <a:p>
            <a:pPr eaLnBrk="1" hangingPunct="1">
              <a:buFontTx/>
              <a:buChar char="•"/>
            </a:pPr>
            <a:r>
              <a:rPr lang="en-US" smtClean="0">
                <a:latin typeface="Arial" pitchFamily="34" charset="0"/>
              </a:rPr>
              <a:t> TxDOT can also provide a site plan review checklist they use when reviewing site access permit applications.</a:t>
            </a:r>
          </a:p>
        </p:txBody>
      </p:sp>
      <p:sp>
        <p:nvSpPr>
          <p:cNvPr id="31748" name="Slide Number Placeholder 3"/>
          <p:cNvSpPr>
            <a:spLocks noGrp="1"/>
          </p:cNvSpPr>
          <p:nvPr>
            <p:ph type="sldNum" sz="quarter" idx="5"/>
          </p:nvPr>
        </p:nvSpPr>
        <p:spPr>
          <a:noFill/>
        </p:spPr>
        <p:txBody>
          <a:bodyPr/>
          <a:lstStyle/>
          <a:p>
            <a:fld id="{255DD567-B702-4A4F-8A41-9D2BA015B583}"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609600"/>
            <a:ext cx="8305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5" name="Line 8"/>
          <p:cNvSpPr>
            <a:spLocks noChangeShapeType="1"/>
          </p:cNvSpPr>
          <p:nvPr/>
        </p:nvSpPr>
        <p:spPr bwMode="auto">
          <a:xfrm>
            <a:off x="457200" y="3962400"/>
            <a:ext cx="8035925" cy="0"/>
          </a:xfrm>
          <a:prstGeom prst="line">
            <a:avLst/>
          </a:prstGeom>
          <a:noFill/>
          <a:ln w="19050">
            <a:solidFill>
              <a:schemeClr val="accent1"/>
            </a:solidFill>
            <a:round/>
            <a:headEnd/>
            <a:tailEnd/>
          </a:ln>
          <a:effectLst/>
        </p:spPr>
        <p:txBody>
          <a:bodyPr/>
          <a:lstStyle/>
          <a:p>
            <a:pPr>
              <a:defRPr/>
            </a:pPr>
            <a:endParaRPr lang="en-US" dirty="0">
              <a:latin typeface="Arial" charset="0"/>
            </a:endParaRPr>
          </a:p>
        </p:txBody>
      </p:sp>
      <p:sp>
        <p:nvSpPr>
          <p:cNvPr id="71682" name="Rectangle 2"/>
          <p:cNvSpPr>
            <a:spLocks noGrp="1" noChangeArrowheads="1"/>
          </p:cNvSpPr>
          <p:nvPr>
            <p:ph type="ctrTitle"/>
          </p:nvPr>
        </p:nvSpPr>
        <p:spPr>
          <a:xfrm>
            <a:off x="533400" y="838200"/>
            <a:ext cx="8305800" cy="1752600"/>
          </a:xfrm>
        </p:spPr>
        <p:txBody>
          <a:bodyPr/>
          <a:lstStyle>
            <a:lvl1pPr>
              <a:defRPr sz="5000"/>
            </a:lvl1pPr>
          </a:lstStyle>
          <a:p>
            <a:r>
              <a:rPr lang="en-US" altLang="en-US"/>
              <a:t>Click to edit Master title style</a:t>
            </a:r>
          </a:p>
        </p:txBody>
      </p:sp>
      <p:sp>
        <p:nvSpPr>
          <p:cNvPr id="71683" name="Rectangle 3"/>
          <p:cNvSpPr>
            <a:spLocks noGrp="1" noChangeArrowheads="1"/>
          </p:cNvSpPr>
          <p:nvPr>
            <p:ph type="subTitle" idx="1"/>
          </p:nvPr>
        </p:nvSpPr>
        <p:spPr>
          <a:xfrm>
            <a:off x="533400" y="40386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dirty="0">
                <a:latin typeface="Garamond" pitchFamily="18" charset="0"/>
              </a:defRPr>
            </a:lvl1pPr>
          </a:lstStyle>
          <a:p>
            <a:pPr>
              <a:defRPr/>
            </a:pPr>
            <a:endParaRPr lang="en-US" altLang="en-US"/>
          </a:p>
        </p:txBody>
      </p:sp>
      <p:sp>
        <p:nvSpPr>
          <p:cNvPr id="7" name="Rectangle 6"/>
          <p:cNvSpPr>
            <a:spLocks noGrp="1" noChangeArrowheads="1"/>
          </p:cNvSpPr>
          <p:nvPr>
            <p:ph type="sldNum" sz="quarter" idx="11"/>
          </p:nvPr>
        </p:nvSpPr>
        <p:spPr>
          <a:xfrm>
            <a:off x="6553200" y="6243638"/>
            <a:ext cx="2133600" cy="457200"/>
          </a:xfrm>
        </p:spPr>
        <p:txBody>
          <a:bodyPr/>
          <a:lstStyle>
            <a:lvl1pPr>
              <a:defRPr>
                <a:latin typeface="Garamond" pitchFamily="18" charset="0"/>
              </a:defRPr>
            </a:lvl1pPr>
          </a:lstStyle>
          <a:p>
            <a:pPr>
              <a:defRPr/>
            </a:pPr>
            <a:fld id="{FC59565A-1A6D-4FF9-89F4-64760E1697D3}"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5" name="Slide Number Placeholder 4"/>
          <p:cNvSpPr>
            <a:spLocks noGrp="1"/>
          </p:cNvSpPr>
          <p:nvPr>
            <p:ph type="sldNum" sz="quarter" idx="11"/>
          </p:nvPr>
        </p:nvSpPr>
        <p:spPr/>
        <p:txBody>
          <a:bodyPr/>
          <a:lstStyle>
            <a:lvl1pPr>
              <a:defRPr/>
            </a:lvl1pPr>
          </a:lstStyle>
          <a:p>
            <a:pPr>
              <a:defRPr/>
            </a:pPr>
            <a:fld id="{36C482B6-E968-4328-A89E-773B920D73DA}"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5" name="Slide Number Placeholder 4"/>
          <p:cNvSpPr>
            <a:spLocks noGrp="1"/>
          </p:cNvSpPr>
          <p:nvPr>
            <p:ph type="sldNum" sz="quarter" idx="11"/>
          </p:nvPr>
        </p:nvSpPr>
        <p:spPr/>
        <p:txBody>
          <a:bodyPr/>
          <a:lstStyle>
            <a:lvl1pPr>
              <a:defRPr/>
            </a:lvl1pPr>
          </a:lstStyle>
          <a:p>
            <a:pPr>
              <a:defRPr/>
            </a:pPr>
            <a:fld id="{47FE69A1-93EA-47B4-86B3-291CDFE8CE1A}"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Teaming for Success – TxDOT is here to help</a:t>
            </a:r>
          </a:p>
        </p:txBody>
      </p:sp>
      <p:sp>
        <p:nvSpPr>
          <p:cNvPr id="5" name="Rectangle 6"/>
          <p:cNvSpPr>
            <a:spLocks noGrp="1" noChangeArrowheads="1"/>
          </p:cNvSpPr>
          <p:nvPr>
            <p:ph type="sldNum" sz="quarter" idx="11"/>
          </p:nvPr>
        </p:nvSpPr>
        <p:spPr>
          <a:ln/>
        </p:spPr>
        <p:txBody>
          <a:bodyPr/>
          <a:lstStyle>
            <a:lvl1pPr>
              <a:defRPr/>
            </a:lvl1pPr>
          </a:lstStyle>
          <a:p>
            <a:pPr>
              <a:defRPr/>
            </a:pPr>
            <a:fld id="{29D001F4-4844-470C-9F68-3D0C8FC4AADC}"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5" name="Slide Number Placeholder 4"/>
          <p:cNvSpPr>
            <a:spLocks noGrp="1"/>
          </p:cNvSpPr>
          <p:nvPr>
            <p:ph type="sldNum" sz="quarter" idx="11"/>
          </p:nvPr>
        </p:nvSpPr>
        <p:spPr/>
        <p:txBody>
          <a:bodyPr/>
          <a:lstStyle>
            <a:lvl1pPr>
              <a:defRPr/>
            </a:lvl1pPr>
          </a:lstStyle>
          <a:p>
            <a:pPr>
              <a:defRPr/>
            </a:pPr>
            <a:fld id="{5EAE03DD-E543-4FBB-8C4C-F167C95BA6F8}"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6" name="Slide Number Placeholder 5"/>
          <p:cNvSpPr>
            <a:spLocks noGrp="1"/>
          </p:cNvSpPr>
          <p:nvPr>
            <p:ph type="sldNum" sz="quarter" idx="11"/>
          </p:nvPr>
        </p:nvSpPr>
        <p:spPr/>
        <p:txBody>
          <a:bodyPr/>
          <a:lstStyle>
            <a:lvl1pPr>
              <a:defRPr/>
            </a:lvl1pPr>
          </a:lstStyle>
          <a:p>
            <a:pPr>
              <a:defRPr/>
            </a:pPr>
            <a:fld id="{FD7D343A-CE03-4118-9D3A-FC1CFAE5460D}"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8" name="Slide Number Placeholder 7"/>
          <p:cNvSpPr>
            <a:spLocks noGrp="1"/>
          </p:cNvSpPr>
          <p:nvPr>
            <p:ph type="sldNum" sz="quarter" idx="11"/>
          </p:nvPr>
        </p:nvSpPr>
        <p:spPr/>
        <p:txBody>
          <a:bodyPr/>
          <a:lstStyle>
            <a:lvl1pPr>
              <a:defRPr/>
            </a:lvl1pPr>
          </a:lstStyle>
          <a:p>
            <a:pPr>
              <a:defRPr/>
            </a:pPr>
            <a:fld id="{D36D7A42-3845-42AF-960B-3311AAB6C481}"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4" name="Slide Number Placeholder 3"/>
          <p:cNvSpPr>
            <a:spLocks noGrp="1"/>
          </p:cNvSpPr>
          <p:nvPr>
            <p:ph type="sldNum" sz="quarter" idx="11"/>
          </p:nvPr>
        </p:nvSpPr>
        <p:spPr/>
        <p:txBody>
          <a:bodyPr/>
          <a:lstStyle>
            <a:lvl1pPr>
              <a:defRPr/>
            </a:lvl1pPr>
          </a:lstStyle>
          <a:p>
            <a:pPr>
              <a:defRPr/>
            </a:pPr>
            <a:fld id="{F03A4B77-7467-413C-B291-0F39A307E67C}"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3" name="Slide Number Placeholder 2"/>
          <p:cNvSpPr>
            <a:spLocks noGrp="1"/>
          </p:cNvSpPr>
          <p:nvPr>
            <p:ph type="sldNum" sz="quarter" idx="11"/>
          </p:nvPr>
        </p:nvSpPr>
        <p:spPr/>
        <p:txBody>
          <a:bodyPr/>
          <a:lstStyle>
            <a:lvl1pPr>
              <a:defRPr/>
            </a:lvl1pPr>
          </a:lstStyle>
          <a:p>
            <a:pPr>
              <a:defRPr/>
            </a:pPr>
            <a:fld id="{5112F60D-FE67-43AC-9EC9-0A47A1B1E67B}"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6" name="Slide Number Placeholder 5"/>
          <p:cNvSpPr>
            <a:spLocks noGrp="1"/>
          </p:cNvSpPr>
          <p:nvPr>
            <p:ph type="sldNum" sz="quarter" idx="11"/>
          </p:nvPr>
        </p:nvSpPr>
        <p:spPr/>
        <p:txBody>
          <a:bodyPr/>
          <a:lstStyle>
            <a:lvl1pPr>
              <a:defRPr/>
            </a:lvl1pPr>
          </a:lstStyle>
          <a:p>
            <a:pPr>
              <a:defRPr/>
            </a:pPr>
            <a:fld id="{823C5521-AD97-400C-8EB1-2BEFF106E493}"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dirty="0"/>
            </a:lvl1pPr>
          </a:lstStyle>
          <a:p>
            <a:pPr>
              <a:defRPr/>
            </a:pPr>
            <a:r>
              <a:rPr lang="en-US" altLang="en-US"/>
              <a:t>RMC 0-5335  Guidance on Mitigating Impacts of Large Distribution Centers</a:t>
            </a:r>
          </a:p>
        </p:txBody>
      </p:sp>
      <p:sp>
        <p:nvSpPr>
          <p:cNvPr id="6" name="Slide Number Placeholder 5"/>
          <p:cNvSpPr>
            <a:spLocks noGrp="1"/>
          </p:cNvSpPr>
          <p:nvPr>
            <p:ph type="sldNum" sz="quarter" idx="11"/>
          </p:nvPr>
        </p:nvSpPr>
        <p:spPr/>
        <p:txBody>
          <a:bodyPr/>
          <a:lstStyle>
            <a:lvl1pPr>
              <a:defRPr/>
            </a:lvl1pPr>
          </a:lstStyle>
          <a:p>
            <a:pPr>
              <a:defRPr/>
            </a:pPr>
            <a:fld id="{8855E307-545A-455B-BAE1-D0A8DD49EF94}"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080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838200" y="457200"/>
            <a:ext cx="8153400" cy="80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838200" y="1600200"/>
            <a:ext cx="8153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0661" name="Rectangle 5"/>
          <p:cNvSpPr>
            <a:spLocks noGrp="1" noChangeArrowheads="1"/>
          </p:cNvSpPr>
          <p:nvPr>
            <p:ph type="ftr" sz="quarter" idx="3"/>
          </p:nvPr>
        </p:nvSpPr>
        <p:spPr bwMode="auto">
          <a:xfrm>
            <a:off x="76200" y="6477000"/>
            <a:ext cx="7620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smtClean="0">
                <a:solidFill>
                  <a:srgbClr val="000090"/>
                </a:solidFill>
                <a:latin typeface="Arial" charset="0"/>
              </a:defRPr>
            </a:lvl1pPr>
          </a:lstStyle>
          <a:p>
            <a:pPr>
              <a:defRPr/>
            </a:pPr>
            <a:r>
              <a:rPr lang="en-US" altLang="en-US"/>
              <a:t>Teaming for Success – TxDOT is here to help</a:t>
            </a:r>
          </a:p>
        </p:txBody>
      </p:sp>
      <p:sp>
        <p:nvSpPr>
          <p:cNvPr id="70662" name="Rectangle 6"/>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rgbClr val="000090"/>
                </a:solidFill>
                <a:latin typeface="Arial" charset="0"/>
              </a:defRPr>
            </a:lvl1pPr>
          </a:lstStyle>
          <a:p>
            <a:pPr>
              <a:defRPr/>
            </a:pPr>
            <a:fld id="{62B8F391-48E5-43AF-8557-CF9F350D327E}" type="slidenum">
              <a:rPr lang="en-US" altLang="en-US"/>
              <a:pPr>
                <a:defRPr/>
              </a:pPr>
              <a:t>‹#›</a:t>
            </a:fld>
            <a:endParaRPr lang="en-US" altLang="en-US" dirty="0"/>
          </a:p>
        </p:txBody>
      </p:sp>
      <p:sp>
        <p:nvSpPr>
          <p:cNvPr id="70664" name="Line 8"/>
          <p:cNvSpPr>
            <a:spLocks noChangeShapeType="1"/>
          </p:cNvSpPr>
          <p:nvPr/>
        </p:nvSpPr>
        <p:spPr bwMode="auto">
          <a:xfrm>
            <a:off x="0" y="6324600"/>
            <a:ext cx="9144000" cy="0"/>
          </a:xfrm>
          <a:prstGeom prst="line">
            <a:avLst/>
          </a:prstGeom>
          <a:noFill/>
          <a:ln w="19050">
            <a:solidFill>
              <a:srgbClr val="1453A1"/>
            </a:solidFill>
            <a:round/>
            <a:headEnd/>
            <a:tailEnd/>
          </a:ln>
          <a:effectLst/>
        </p:spPr>
        <p:txBody>
          <a:bodyPr/>
          <a:lstStyle/>
          <a:p>
            <a:pPr>
              <a:defRPr/>
            </a:pPr>
            <a:endParaRPr lang="en-US" dirty="0">
              <a:latin typeface="Arial" charset="0"/>
            </a:endParaRPr>
          </a:p>
        </p:txBody>
      </p:sp>
      <p:pic>
        <p:nvPicPr>
          <p:cNvPr id="1032" name="Picture 7" descr="TxDOT-Logo.gif"/>
          <p:cNvPicPr>
            <a:picLocks noChangeAspect="1"/>
          </p:cNvPicPr>
          <p:nvPr userDrawn="1"/>
        </p:nvPicPr>
        <p:blipFill>
          <a:blip r:embed="rId13" cstate="print"/>
          <a:srcRect/>
          <a:stretch>
            <a:fillRect/>
          </a:stretch>
        </p:blipFill>
        <p:spPr bwMode="auto">
          <a:xfrm>
            <a:off x="152400" y="5867400"/>
            <a:ext cx="566738" cy="352425"/>
          </a:xfrm>
          <a:prstGeom prst="rect">
            <a:avLst/>
          </a:prstGeom>
          <a:noFill/>
          <a:ln w="9525">
            <a:noFill/>
            <a:miter lim="800000"/>
            <a:headEnd/>
            <a:tailEnd/>
          </a:ln>
        </p:spPr>
      </p:pic>
      <p:sp>
        <p:nvSpPr>
          <p:cNvPr id="11" name="Rectangle 10"/>
          <p:cNvSpPr/>
          <p:nvPr userDrawn="1"/>
        </p:nvSpPr>
        <p:spPr>
          <a:xfrm>
            <a:off x="0" y="0"/>
            <a:ext cx="9144000" cy="152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6"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rgbClr val="1453A1"/>
          </a:solidFill>
          <a:latin typeface="+mj-lt"/>
          <a:ea typeface="+mj-ea"/>
          <a:cs typeface="+mj-cs"/>
        </a:defRPr>
      </a:lvl1pPr>
      <a:lvl2pPr algn="l" rtl="0" eaLnBrk="0" fontAlgn="base" hangingPunct="0">
        <a:spcBef>
          <a:spcPct val="0"/>
        </a:spcBef>
        <a:spcAft>
          <a:spcPct val="0"/>
        </a:spcAft>
        <a:defRPr sz="4000" b="1">
          <a:solidFill>
            <a:srgbClr val="1453A1"/>
          </a:solidFill>
          <a:latin typeface="Arial" charset="0"/>
        </a:defRPr>
      </a:lvl2pPr>
      <a:lvl3pPr algn="l" rtl="0" eaLnBrk="0" fontAlgn="base" hangingPunct="0">
        <a:spcBef>
          <a:spcPct val="0"/>
        </a:spcBef>
        <a:spcAft>
          <a:spcPct val="0"/>
        </a:spcAft>
        <a:defRPr sz="4000" b="1">
          <a:solidFill>
            <a:srgbClr val="1453A1"/>
          </a:solidFill>
          <a:latin typeface="Arial" charset="0"/>
        </a:defRPr>
      </a:lvl3pPr>
      <a:lvl4pPr algn="l" rtl="0" eaLnBrk="0" fontAlgn="base" hangingPunct="0">
        <a:spcBef>
          <a:spcPct val="0"/>
        </a:spcBef>
        <a:spcAft>
          <a:spcPct val="0"/>
        </a:spcAft>
        <a:defRPr sz="4000" b="1">
          <a:solidFill>
            <a:srgbClr val="1453A1"/>
          </a:solidFill>
          <a:latin typeface="Arial" charset="0"/>
        </a:defRPr>
      </a:lvl4pPr>
      <a:lvl5pPr algn="l" rtl="0" eaLnBrk="0" fontAlgn="base" hangingPunct="0">
        <a:spcBef>
          <a:spcPct val="0"/>
        </a:spcBef>
        <a:spcAft>
          <a:spcPct val="0"/>
        </a:spcAft>
        <a:defRPr sz="4000" b="1">
          <a:solidFill>
            <a:srgbClr val="1453A1"/>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ts val="1225"/>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ts val="1225"/>
        </a:spcAft>
        <a:buClr>
          <a:srgbClr val="1453A1"/>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ts val="1225"/>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ts val="1225"/>
        </a:spcAft>
        <a:buClr>
          <a:srgbClr val="1453A1"/>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ts val="1225"/>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 name="Rectangle 17"/>
          <p:cNvSpPr/>
          <p:nvPr/>
        </p:nvSpPr>
        <p:spPr>
          <a:xfrm>
            <a:off x="0" y="152400"/>
            <a:ext cx="9144000" cy="1981200"/>
          </a:xfrm>
          <a:prstGeom prst="rect">
            <a:avLst/>
          </a:prstGeom>
          <a:gradFill>
            <a:gsLst>
              <a:gs pos="0">
                <a:srgbClr val="1453A1"/>
              </a:gs>
              <a:gs pos="81000">
                <a:srgbClr val="000090"/>
              </a:gs>
              <a:gs pos="100000">
                <a:srgbClr val="000090"/>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p>
        </p:txBody>
      </p:sp>
      <p:sp>
        <p:nvSpPr>
          <p:cNvPr id="2050" name="Rectangle 2"/>
          <p:cNvSpPr>
            <a:spLocks noGrp="1" noChangeArrowheads="1"/>
          </p:cNvSpPr>
          <p:nvPr>
            <p:ph type="title"/>
          </p:nvPr>
        </p:nvSpPr>
        <p:spPr>
          <a:xfrm>
            <a:off x="722313" y="533400"/>
            <a:ext cx="7772400" cy="1362075"/>
          </a:xfrm>
        </p:spPr>
        <p:txBody>
          <a:bodyPr/>
          <a:lstStyle/>
          <a:p>
            <a:pPr eaLnBrk="1" hangingPunct="1">
              <a:defRPr/>
            </a:pPr>
            <a:r>
              <a:rPr lang="en-US" sz="3700" dirty="0" smtClean="0">
                <a:solidFill>
                  <a:srgbClr val="FFCC00"/>
                </a:solidFill>
              </a:rPr>
              <a:t>TEAMING FOR SUCCESS</a:t>
            </a:r>
            <a:br>
              <a:rPr lang="en-US" sz="3700" dirty="0" smtClean="0">
                <a:solidFill>
                  <a:srgbClr val="FFCC00"/>
                </a:solidFill>
              </a:rPr>
            </a:br>
            <a:r>
              <a:rPr lang="en-US" sz="3700" dirty="0" smtClean="0">
                <a:solidFill>
                  <a:schemeClr val="bg1"/>
                </a:solidFill>
              </a:rPr>
              <a:t>“TxDOT is here to help”</a:t>
            </a:r>
            <a:endParaRPr lang="en-US" sz="3700" dirty="0">
              <a:solidFill>
                <a:schemeClr val="bg1"/>
              </a:solidFill>
            </a:endParaRPr>
          </a:p>
        </p:txBody>
      </p:sp>
      <p:sp>
        <p:nvSpPr>
          <p:cNvPr id="12294" name="Rectangle 3"/>
          <p:cNvSpPr>
            <a:spLocks noGrp="1" noChangeArrowheads="1"/>
          </p:cNvSpPr>
          <p:nvPr>
            <p:ph type="body" idx="1"/>
          </p:nvPr>
        </p:nvSpPr>
        <p:spPr>
          <a:xfrm>
            <a:off x="76200" y="2309813"/>
            <a:ext cx="7772400" cy="1500187"/>
          </a:xfrm>
        </p:spPr>
        <p:txBody>
          <a:bodyPr/>
          <a:lstStyle/>
          <a:p>
            <a:pPr eaLnBrk="1" hangingPunct="1"/>
            <a:r>
              <a:rPr lang="en-US" sz="2800" b="1" smtClean="0"/>
              <a:t>Site Selection and Access </a:t>
            </a:r>
            <a:br>
              <a:rPr lang="en-US" sz="2800" b="1" smtClean="0"/>
            </a:br>
            <a:r>
              <a:rPr lang="en-US" sz="2800" b="1" smtClean="0"/>
              <a:t>For Large Distribution Centers</a:t>
            </a:r>
          </a:p>
        </p:txBody>
      </p:sp>
      <p:sp>
        <p:nvSpPr>
          <p:cNvPr id="12295" name="Rectangle 6"/>
          <p:cNvSpPr>
            <a:spLocks noGrp="1" noChangeArrowheads="1"/>
          </p:cNvSpPr>
          <p:nvPr>
            <p:ph type="sldNum" sz="quarter" idx="11"/>
          </p:nvPr>
        </p:nvSpPr>
        <p:spPr>
          <a:noFill/>
        </p:spPr>
        <p:txBody>
          <a:bodyPr/>
          <a:lstStyle/>
          <a:p>
            <a:fld id="{4EF83F5D-EE4A-4AD3-8EE9-CCDAF41D47FA}" type="slidenum">
              <a:rPr lang="en-US" altLang="en-US" smtClean="0">
                <a:latin typeface="Arial" pitchFamily="34" charset="0"/>
              </a:rPr>
              <a:pPr/>
              <a:t>1</a:t>
            </a:fld>
            <a:endParaRPr lang="en-US" altLang="en-US" smtClean="0">
              <a:latin typeface="Arial" pitchFamily="34" charset="0"/>
            </a:endParaRPr>
          </a:p>
        </p:txBody>
      </p:sp>
      <p:grpSp>
        <p:nvGrpSpPr>
          <p:cNvPr id="12296" name="Group 15"/>
          <p:cNvGrpSpPr>
            <a:grpSpLocks/>
          </p:cNvGrpSpPr>
          <p:nvPr/>
        </p:nvGrpSpPr>
        <p:grpSpPr bwMode="auto">
          <a:xfrm>
            <a:off x="5257800" y="2514600"/>
            <a:ext cx="3606800" cy="3933825"/>
            <a:chOff x="5410200" y="2594020"/>
            <a:chExt cx="3733800" cy="4341053"/>
          </a:xfrm>
        </p:grpSpPr>
        <p:sp>
          <p:nvSpPr>
            <p:cNvPr id="12302" name="Text Box 5"/>
            <p:cNvSpPr txBox="1">
              <a:spLocks noChangeArrowheads="1"/>
            </p:cNvSpPr>
            <p:nvPr/>
          </p:nvSpPr>
          <p:spPr bwMode="auto">
            <a:xfrm>
              <a:off x="5410200" y="6629400"/>
              <a:ext cx="3733800" cy="305673"/>
            </a:xfrm>
            <a:prstGeom prst="rect">
              <a:avLst/>
            </a:prstGeom>
            <a:noFill/>
            <a:ln w="9525">
              <a:noFill/>
              <a:miter lim="800000"/>
              <a:headEnd/>
              <a:tailEnd/>
            </a:ln>
          </p:spPr>
          <p:txBody>
            <a:bodyPr>
              <a:spAutoFit/>
            </a:bodyPr>
            <a:lstStyle/>
            <a:p>
              <a:pPr algn="r">
                <a:spcBef>
                  <a:spcPct val="50000"/>
                </a:spcBef>
              </a:pPr>
              <a:r>
                <a:rPr lang="en-US" sz="1200">
                  <a:solidFill>
                    <a:schemeClr val="bg1"/>
                  </a:solidFill>
                </a:rPr>
                <a:t>Several DCs in industrial park near Alliance Airport</a:t>
              </a:r>
            </a:p>
          </p:txBody>
        </p:sp>
        <p:pic>
          <p:nvPicPr>
            <p:cNvPr id="12303" name="Picture 14" descr="aerial - Bridgestone DC area Roanoke 021807.jpg"/>
            <p:cNvPicPr>
              <a:picLocks noChangeAspect="1"/>
            </p:cNvPicPr>
            <p:nvPr/>
          </p:nvPicPr>
          <p:blipFill>
            <a:blip r:embed="rId3"/>
            <a:srcRect l="12604" r="21017" b="11111"/>
            <a:stretch>
              <a:fillRect/>
            </a:stretch>
          </p:blipFill>
          <p:spPr bwMode="auto">
            <a:xfrm>
              <a:off x="5562600" y="2594020"/>
              <a:ext cx="3581400" cy="4035380"/>
            </a:xfrm>
            <a:prstGeom prst="rect">
              <a:avLst/>
            </a:prstGeom>
            <a:noFill/>
            <a:ln w="9525">
              <a:noFill/>
              <a:miter lim="800000"/>
              <a:headEnd/>
              <a:tailEnd/>
            </a:ln>
          </p:spPr>
        </p:pic>
      </p:grpSp>
      <p:sp>
        <p:nvSpPr>
          <p:cNvPr id="13" name="Rectangle 12"/>
          <p:cNvSpPr/>
          <p:nvPr/>
        </p:nvSpPr>
        <p:spPr>
          <a:xfrm>
            <a:off x="0" y="640080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0" y="0"/>
            <a:ext cx="9144000" cy="152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299" name="Picture 19" descr="TxDOT Logo.jpg"/>
          <p:cNvPicPr>
            <a:picLocks noChangeAspect="1"/>
          </p:cNvPicPr>
          <p:nvPr/>
        </p:nvPicPr>
        <p:blipFill>
          <a:blip r:embed="rId4" cstate="print"/>
          <a:srcRect/>
          <a:stretch>
            <a:fillRect/>
          </a:stretch>
        </p:blipFill>
        <p:spPr bwMode="auto">
          <a:xfrm>
            <a:off x="838200" y="4578350"/>
            <a:ext cx="1828800" cy="1136650"/>
          </a:xfrm>
          <a:prstGeom prst="rect">
            <a:avLst/>
          </a:prstGeom>
          <a:noFill/>
          <a:ln w="9525">
            <a:noFill/>
            <a:miter lim="800000"/>
            <a:headEnd/>
            <a:tailEnd/>
          </a:ln>
        </p:spPr>
      </p:pic>
      <p:sp>
        <p:nvSpPr>
          <p:cNvPr id="12300" name="Line 8"/>
          <p:cNvSpPr>
            <a:spLocks noChangeShapeType="1"/>
          </p:cNvSpPr>
          <p:nvPr/>
        </p:nvSpPr>
        <p:spPr bwMode="auto">
          <a:xfrm>
            <a:off x="0" y="6324600"/>
            <a:ext cx="9144000" cy="0"/>
          </a:xfrm>
          <a:prstGeom prst="line">
            <a:avLst/>
          </a:prstGeom>
          <a:noFill/>
          <a:ln w="19050">
            <a:solidFill>
              <a:srgbClr val="1453A1"/>
            </a:solidFill>
            <a:round/>
            <a:headEnd/>
            <a:tailEnd/>
          </a:ln>
        </p:spPr>
        <p:txBody>
          <a:bodyPr/>
          <a:lstStyle/>
          <a:p>
            <a:endParaRPr lang="en-US"/>
          </a:p>
        </p:txBody>
      </p:sp>
      <p:sp>
        <p:nvSpPr>
          <p:cNvPr id="12301" name="Line 8"/>
          <p:cNvSpPr>
            <a:spLocks noChangeShapeType="1"/>
          </p:cNvSpPr>
          <p:nvPr/>
        </p:nvSpPr>
        <p:spPr bwMode="auto">
          <a:xfrm>
            <a:off x="0" y="2209800"/>
            <a:ext cx="9144000" cy="0"/>
          </a:xfrm>
          <a:prstGeom prst="line">
            <a:avLst/>
          </a:prstGeom>
          <a:noFill/>
          <a:ln w="19050">
            <a:solidFill>
              <a:schemeClr val="accent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lag copy"/>
          <p:cNvPicPr>
            <a:picLocks noChangeAspect="1" noChangeArrowheads="1"/>
          </p:cNvPicPr>
          <p:nvPr/>
        </p:nvPicPr>
        <p:blipFill>
          <a:blip r:embed="rId3"/>
          <a:srcRect/>
          <a:stretch>
            <a:fillRect/>
          </a:stretch>
        </p:blipFill>
        <p:spPr bwMode="auto">
          <a:xfrm>
            <a:off x="0" y="190500"/>
            <a:ext cx="9144000" cy="6343650"/>
          </a:xfrm>
          <a:prstGeom prst="rect">
            <a:avLst/>
          </a:prstGeom>
          <a:noFill/>
          <a:ln w="9525">
            <a:noFill/>
            <a:miter lim="800000"/>
            <a:headEnd/>
            <a:tailEnd/>
          </a:ln>
        </p:spPr>
      </p:pic>
      <p:sp>
        <p:nvSpPr>
          <p:cNvPr id="8" name="Title 7"/>
          <p:cNvSpPr>
            <a:spLocks noGrp="1"/>
          </p:cNvSpPr>
          <p:nvPr>
            <p:ph type="title"/>
          </p:nvPr>
        </p:nvSpPr>
        <p:spPr>
          <a:xfrm>
            <a:off x="152400" y="1066800"/>
            <a:ext cx="3276600" cy="1600200"/>
          </a:xfrm>
        </p:spPr>
        <p:txBody>
          <a:bodyPr/>
          <a:lstStyle/>
          <a:p>
            <a:pPr algn="ctr" eaLnBrk="1" hangingPunct="1">
              <a:defRPr/>
            </a:pPr>
            <a:r>
              <a:rPr lang="en-US" sz="3600" cap="none" dirty="0" smtClean="0">
                <a:solidFill>
                  <a:srgbClr val="FF0000"/>
                </a:solidFill>
                <a:effectLst>
                  <a:outerShdw dist="12700" dir="2700000" algn="tl" rotWithShape="0">
                    <a:prstClr val="black"/>
                  </a:outerShdw>
                </a:effectLst>
              </a:rPr>
              <a:t>TxDOT is here to help</a:t>
            </a:r>
            <a:endParaRPr lang="en-US" sz="3600" cap="none" dirty="0">
              <a:solidFill>
                <a:srgbClr val="FF0000"/>
              </a:solidFill>
              <a:effectLst>
                <a:outerShdw dist="12700" dir="2700000" algn="tl" rotWithShape="0">
                  <a:prstClr val="black"/>
                </a:outerShdw>
              </a:effectLst>
            </a:endParaRPr>
          </a:p>
        </p:txBody>
      </p:sp>
      <p:sp>
        <p:nvSpPr>
          <p:cNvPr id="21508" name="Footer Placeholder 3"/>
          <p:cNvSpPr>
            <a:spLocks noGrp="1"/>
          </p:cNvSpPr>
          <p:nvPr>
            <p:ph type="ftr" sz="quarter" idx="10"/>
          </p:nvPr>
        </p:nvSpPr>
        <p:spPr>
          <a:noFill/>
        </p:spPr>
        <p:txBody>
          <a:bodyPr/>
          <a:lstStyle/>
          <a:p>
            <a:r>
              <a:rPr lang="en-US" altLang="en-US" smtClean="0">
                <a:latin typeface="Arial" pitchFamily="34" charset="0"/>
              </a:rPr>
              <a:t>Teaming for Success – TxDOT is here to help</a:t>
            </a:r>
          </a:p>
        </p:txBody>
      </p:sp>
      <p:sp>
        <p:nvSpPr>
          <p:cNvPr id="21509" name="Slide Number Placeholder 4"/>
          <p:cNvSpPr>
            <a:spLocks noGrp="1"/>
          </p:cNvSpPr>
          <p:nvPr>
            <p:ph type="sldNum" sz="quarter" idx="11"/>
          </p:nvPr>
        </p:nvSpPr>
        <p:spPr>
          <a:noFill/>
        </p:spPr>
        <p:txBody>
          <a:bodyPr/>
          <a:lstStyle/>
          <a:p>
            <a:fld id="{543A359B-34D2-424D-B8CF-1360C02F9A49}" type="slidenum">
              <a:rPr lang="en-US" altLang="en-US" smtClean="0">
                <a:latin typeface="Arial" pitchFamily="34" charset="0"/>
              </a:rPr>
              <a:pPr/>
              <a:t>10</a:t>
            </a:fld>
            <a:endParaRPr lang="en-US" altLang="en-US" smtClean="0">
              <a:latin typeface="Arial" pitchFamily="34" charset="0"/>
            </a:endParaRPr>
          </a:p>
        </p:txBody>
      </p:sp>
      <p:sp>
        <p:nvSpPr>
          <p:cNvPr id="21510" name="TextBox 10"/>
          <p:cNvSpPr txBox="1">
            <a:spLocks noChangeArrowheads="1"/>
          </p:cNvSpPr>
          <p:nvPr/>
        </p:nvSpPr>
        <p:spPr bwMode="auto">
          <a:xfrm>
            <a:off x="3124200" y="2479675"/>
            <a:ext cx="4953000" cy="3540125"/>
          </a:xfrm>
          <a:prstGeom prst="rect">
            <a:avLst/>
          </a:prstGeom>
          <a:noFill/>
          <a:ln w="9525">
            <a:noFill/>
            <a:miter lim="800000"/>
            <a:headEnd/>
            <a:tailEnd/>
          </a:ln>
        </p:spPr>
        <p:txBody>
          <a:bodyPr>
            <a:spAutoFit/>
          </a:bodyPr>
          <a:lstStyle/>
          <a:p>
            <a:r>
              <a:rPr lang="en-US" sz="2000" b="1">
                <a:solidFill>
                  <a:schemeClr val="bg1"/>
                </a:solidFill>
              </a:rPr>
              <a:t>Contact:</a:t>
            </a:r>
          </a:p>
          <a:p>
            <a:endParaRPr lang="en-US" sz="2000" b="1">
              <a:solidFill>
                <a:schemeClr val="bg1"/>
              </a:solidFill>
            </a:endParaRPr>
          </a:p>
          <a:p>
            <a:r>
              <a:rPr lang="en-US" sz="2000" b="1">
                <a:solidFill>
                  <a:schemeClr val="bg1"/>
                </a:solidFill>
              </a:rPr>
              <a:t>(Presenter of TxDOT District Office)</a:t>
            </a:r>
          </a:p>
          <a:p>
            <a:endParaRPr lang="en-US" sz="2000" b="1">
              <a:solidFill>
                <a:schemeClr val="bg1"/>
              </a:solidFill>
            </a:endParaRPr>
          </a:p>
          <a:p>
            <a:r>
              <a:rPr lang="en-US" sz="2000" b="1">
                <a:solidFill>
                  <a:schemeClr val="bg1"/>
                </a:solidFill>
              </a:rPr>
              <a:t>Or</a:t>
            </a:r>
          </a:p>
          <a:p>
            <a:endParaRPr lang="en-US" sz="2000" b="1">
              <a:solidFill>
                <a:schemeClr val="bg1"/>
              </a:solidFill>
            </a:endParaRPr>
          </a:p>
          <a:p>
            <a:r>
              <a:rPr lang="en-US" b="1">
                <a:solidFill>
                  <a:srgbClr val="FFFF00"/>
                </a:solidFill>
              </a:rPr>
              <a:t>Alicia Taliaferro</a:t>
            </a:r>
          </a:p>
          <a:p>
            <a:endParaRPr lang="en-US" sz="2000" b="1">
              <a:solidFill>
                <a:schemeClr val="bg1"/>
              </a:solidFill>
            </a:endParaRPr>
          </a:p>
          <a:p>
            <a:r>
              <a:rPr lang="en-US" sz="2000" b="1">
                <a:solidFill>
                  <a:schemeClr val="bg1"/>
                </a:solidFill>
              </a:rPr>
              <a:t>TxDOT Government and Public Affairs</a:t>
            </a:r>
          </a:p>
          <a:p>
            <a:r>
              <a:rPr lang="en-US" sz="2000" b="1">
                <a:solidFill>
                  <a:schemeClr val="bg1"/>
                </a:solidFill>
              </a:rPr>
              <a:t>512-475-1395</a:t>
            </a:r>
          </a:p>
          <a:p>
            <a:r>
              <a:rPr lang="en-US" sz="2000" b="1">
                <a:solidFill>
                  <a:schemeClr val="bg1"/>
                </a:solidFill>
              </a:rPr>
              <a:t>ataliaf@dot.state.tx.us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685800" y="457200"/>
            <a:ext cx="8153400" cy="808038"/>
          </a:xfrm>
        </p:spPr>
        <p:txBody>
          <a:bodyPr/>
          <a:lstStyle/>
          <a:p>
            <a:pPr eaLnBrk="1" hangingPunct="1"/>
            <a:r>
              <a:rPr lang="en-US" sz="3500" smtClean="0"/>
              <a:t>Texas Economic</a:t>
            </a:r>
            <a:br>
              <a:rPr lang="en-US" sz="3500" smtClean="0"/>
            </a:br>
            <a:r>
              <a:rPr lang="en-US" sz="3500" smtClean="0"/>
              <a:t>Development</a:t>
            </a:r>
          </a:p>
        </p:txBody>
      </p:sp>
      <p:sp>
        <p:nvSpPr>
          <p:cNvPr id="13315" name="Content Placeholder 6"/>
          <p:cNvSpPr>
            <a:spLocks noGrp="1"/>
          </p:cNvSpPr>
          <p:nvPr>
            <p:ph idx="1"/>
          </p:nvPr>
        </p:nvSpPr>
        <p:spPr>
          <a:xfrm>
            <a:off x="685800" y="2057400"/>
            <a:ext cx="8153400" cy="4038600"/>
          </a:xfrm>
        </p:spPr>
        <p:txBody>
          <a:bodyPr/>
          <a:lstStyle/>
          <a:p>
            <a:pPr eaLnBrk="1" hangingPunct="1"/>
            <a:r>
              <a:rPr lang="en-US" sz="2800" smtClean="0"/>
              <a:t>A TxDOT goal</a:t>
            </a:r>
          </a:p>
          <a:p>
            <a:pPr eaLnBrk="1" hangingPunct="1"/>
            <a:r>
              <a:rPr lang="en-US" sz="2800" smtClean="0"/>
              <a:t>TxDOT is here to help</a:t>
            </a:r>
          </a:p>
        </p:txBody>
      </p:sp>
      <p:sp>
        <p:nvSpPr>
          <p:cNvPr id="13316" name="Slide Number Placeholder 4"/>
          <p:cNvSpPr>
            <a:spLocks noGrp="1"/>
          </p:cNvSpPr>
          <p:nvPr>
            <p:ph type="sldNum" sz="quarter" idx="11"/>
          </p:nvPr>
        </p:nvSpPr>
        <p:spPr>
          <a:noFill/>
        </p:spPr>
        <p:txBody>
          <a:bodyPr/>
          <a:lstStyle/>
          <a:p>
            <a:fld id="{90A91A50-66B1-4875-995E-853D97865003}" type="slidenum">
              <a:rPr lang="en-US" altLang="en-US">
                <a:latin typeface="Arial" pitchFamily="34" charset="0"/>
              </a:rPr>
              <a:pPr/>
              <a:t>2</a:t>
            </a:fld>
            <a:endParaRPr lang="en-US" altLang="en-US">
              <a:latin typeface="Arial" pitchFamily="34" charset="0"/>
            </a:endParaRPr>
          </a:p>
        </p:txBody>
      </p:sp>
      <p:pic>
        <p:nvPicPr>
          <p:cNvPr id="13317" name="Picture 5" descr="MPj04017350000[1]"/>
          <p:cNvPicPr>
            <a:picLocks noChangeAspect="1" noChangeArrowheads="1"/>
          </p:cNvPicPr>
          <p:nvPr/>
        </p:nvPicPr>
        <p:blipFill>
          <a:blip r:embed="rId3"/>
          <a:srcRect/>
          <a:stretch>
            <a:fillRect/>
          </a:stretch>
        </p:blipFill>
        <p:spPr bwMode="auto">
          <a:xfrm>
            <a:off x="5027613" y="152400"/>
            <a:ext cx="4116387" cy="6172200"/>
          </a:xfrm>
          <a:prstGeom prst="rect">
            <a:avLst/>
          </a:prstGeom>
          <a:noFill/>
          <a:ln w="9525">
            <a:noFill/>
            <a:miter lim="800000"/>
            <a:headEnd/>
            <a:tailEnd/>
          </a:ln>
        </p:spPr>
      </p:pic>
      <p:sp>
        <p:nvSpPr>
          <p:cNvPr id="13318"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685800" y="457200"/>
            <a:ext cx="8458200" cy="808038"/>
          </a:xfrm>
        </p:spPr>
        <p:txBody>
          <a:bodyPr/>
          <a:lstStyle/>
          <a:p>
            <a:pPr eaLnBrk="1" hangingPunct="1"/>
            <a:r>
              <a:rPr lang="en-US" sz="3600" smtClean="0"/>
              <a:t>Common Site Selection Criteria</a:t>
            </a:r>
          </a:p>
        </p:txBody>
      </p:sp>
      <p:sp>
        <p:nvSpPr>
          <p:cNvPr id="14339" name="Content Placeholder 6"/>
          <p:cNvSpPr>
            <a:spLocks noGrp="1"/>
          </p:cNvSpPr>
          <p:nvPr>
            <p:ph idx="1"/>
          </p:nvPr>
        </p:nvSpPr>
        <p:spPr>
          <a:xfrm>
            <a:off x="609600" y="1524000"/>
            <a:ext cx="3810000" cy="4648200"/>
          </a:xfrm>
        </p:spPr>
        <p:txBody>
          <a:bodyPr/>
          <a:lstStyle/>
          <a:p>
            <a:pPr eaLnBrk="1" hangingPunct="1"/>
            <a:r>
              <a:rPr lang="en-US" sz="2300" smtClean="0"/>
              <a:t>Central to outlets served</a:t>
            </a:r>
          </a:p>
          <a:p>
            <a:pPr eaLnBrk="1" hangingPunct="1"/>
            <a:r>
              <a:rPr lang="en-US" sz="2300" smtClean="0"/>
              <a:t>Low cost site</a:t>
            </a:r>
          </a:p>
          <a:p>
            <a:pPr eaLnBrk="1" hangingPunct="1"/>
            <a:r>
              <a:rPr lang="en-US" sz="2300" smtClean="0"/>
              <a:t>Interstate Highway access</a:t>
            </a:r>
          </a:p>
          <a:p>
            <a:pPr eaLnBrk="1" hangingPunct="1"/>
            <a:r>
              <a:rPr lang="en-US" sz="2300" smtClean="0"/>
              <a:t>Existing or provided infrastructure</a:t>
            </a:r>
          </a:p>
          <a:p>
            <a:pPr eaLnBrk="1" hangingPunct="1"/>
            <a:r>
              <a:rPr lang="en-US" sz="2300" smtClean="0"/>
              <a:t>Qualified available local workforce</a:t>
            </a:r>
          </a:p>
          <a:p>
            <a:pPr eaLnBrk="1" hangingPunct="1"/>
            <a:r>
              <a:rPr lang="en-US" sz="2300" smtClean="0"/>
              <a:t>Financial incentives</a:t>
            </a:r>
          </a:p>
        </p:txBody>
      </p:sp>
      <p:sp>
        <p:nvSpPr>
          <p:cNvPr id="14340"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
        <p:nvSpPr>
          <p:cNvPr id="14341" name="Slide Number Placeholder 4"/>
          <p:cNvSpPr>
            <a:spLocks noGrp="1"/>
          </p:cNvSpPr>
          <p:nvPr>
            <p:ph type="sldNum" sz="quarter" idx="11"/>
          </p:nvPr>
        </p:nvSpPr>
        <p:spPr>
          <a:noFill/>
        </p:spPr>
        <p:txBody>
          <a:bodyPr/>
          <a:lstStyle/>
          <a:p>
            <a:fld id="{039F73A5-1A8F-438B-8027-359CB6DDEC0E}" type="slidenum">
              <a:rPr lang="en-US" altLang="en-US">
                <a:latin typeface="Arial" pitchFamily="34" charset="0"/>
              </a:rPr>
              <a:pPr/>
              <a:t>3</a:t>
            </a:fld>
            <a:endParaRPr lang="en-US" altLang="en-US">
              <a:latin typeface="Arial" pitchFamily="34" charset="0"/>
            </a:endParaRPr>
          </a:p>
        </p:txBody>
      </p:sp>
      <p:grpSp>
        <p:nvGrpSpPr>
          <p:cNvPr id="14342" name="Group 8"/>
          <p:cNvGrpSpPr>
            <a:grpSpLocks/>
          </p:cNvGrpSpPr>
          <p:nvPr/>
        </p:nvGrpSpPr>
        <p:grpSpPr bwMode="auto">
          <a:xfrm>
            <a:off x="4572000" y="1676400"/>
            <a:ext cx="4343400" cy="4038600"/>
            <a:chOff x="4724400" y="4154702"/>
            <a:chExt cx="4191000" cy="3068915"/>
          </a:xfrm>
        </p:grpSpPr>
        <p:pic>
          <p:nvPicPr>
            <p:cNvPr id="14343" name="Picture 2"/>
            <p:cNvPicPr>
              <a:picLocks noChangeAspect="1" noChangeArrowheads="1"/>
            </p:cNvPicPr>
            <p:nvPr/>
          </p:nvPicPr>
          <p:blipFill>
            <a:blip r:embed="rId3"/>
            <a:srcRect/>
            <a:stretch>
              <a:fillRect/>
            </a:stretch>
          </p:blipFill>
          <p:spPr bwMode="auto">
            <a:xfrm>
              <a:off x="4724400" y="4154702"/>
              <a:ext cx="4164564" cy="2765922"/>
            </a:xfrm>
            <a:prstGeom prst="rect">
              <a:avLst/>
            </a:prstGeom>
            <a:noFill/>
            <a:ln w="9525">
              <a:noFill/>
              <a:miter lim="800000"/>
              <a:headEnd/>
              <a:tailEnd/>
            </a:ln>
          </p:spPr>
        </p:pic>
        <p:sp>
          <p:nvSpPr>
            <p:cNvPr id="14344" name="TextBox 7"/>
            <p:cNvSpPr txBox="1">
              <a:spLocks noChangeArrowheads="1"/>
            </p:cNvSpPr>
            <p:nvPr/>
          </p:nvSpPr>
          <p:spPr bwMode="auto">
            <a:xfrm>
              <a:off x="5715000" y="6980753"/>
              <a:ext cx="3200400" cy="242864"/>
            </a:xfrm>
            <a:prstGeom prst="rect">
              <a:avLst/>
            </a:prstGeom>
            <a:noFill/>
            <a:ln w="9525">
              <a:noFill/>
              <a:miter lim="800000"/>
              <a:headEnd/>
              <a:tailEnd/>
            </a:ln>
          </p:spPr>
          <p:txBody>
            <a:bodyPr>
              <a:spAutoFit/>
            </a:bodyPr>
            <a:lstStyle/>
            <a:p>
              <a:pPr algn="r"/>
              <a:r>
                <a:rPr lang="en-US" sz="1400">
                  <a:solidFill>
                    <a:srgbClr val="1453A1"/>
                  </a:solidFill>
                </a:rPr>
                <a:t>Igloo distribution center, Katy</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7"/>
          <p:cNvGrpSpPr>
            <a:grpSpLocks/>
          </p:cNvGrpSpPr>
          <p:nvPr/>
        </p:nvGrpSpPr>
        <p:grpSpPr bwMode="auto">
          <a:xfrm>
            <a:off x="5791200" y="3048000"/>
            <a:ext cx="3148013" cy="3078163"/>
            <a:chOff x="3696" y="1968"/>
            <a:chExt cx="1983" cy="1939"/>
          </a:xfrm>
        </p:grpSpPr>
        <p:grpSp>
          <p:nvGrpSpPr>
            <p:cNvPr id="15388" name="Group 15"/>
            <p:cNvGrpSpPr>
              <a:grpSpLocks/>
            </p:cNvGrpSpPr>
            <p:nvPr/>
          </p:nvGrpSpPr>
          <p:grpSpPr bwMode="auto">
            <a:xfrm>
              <a:off x="3840" y="1968"/>
              <a:ext cx="1839" cy="1939"/>
              <a:chOff x="3840" y="1968"/>
              <a:chExt cx="1839" cy="1939"/>
            </a:xfrm>
          </p:grpSpPr>
          <p:grpSp>
            <p:nvGrpSpPr>
              <p:cNvPr id="15390" name="Group 10"/>
              <p:cNvGrpSpPr>
                <a:grpSpLocks/>
              </p:cNvGrpSpPr>
              <p:nvPr/>
            </p:nvGrpSpPr>
            <p:grpSpPr bwMode="auto">
              <a:xfrm>
                <a:off x="3840" y="1968"/>
                <a:ext cx="1839" cy="1939"/>
                <a:chOff x="3840" y="1968"/>
                <a:chExt cx="1839" cy="1939"/>
              </a:xfrm>
            </p:grpSpPr>
            <p:pic>
              <p:nvPicPr>
                <p:cNvPr id="15392" name="Picture 11" descr="Sealy road impr - initial 092807"/>
                <p:cNvPicPr>
                  <a:picLocks noChangeAspect="1" noChangeArrowheads="1"/>
                </p:cNvPicPr>
                <p:nvPr/>
              </p:nvPicPr>
              <p:blipFill>
                <a:blip r:embed="rId3"/>
                <a:srcRect/>
                <a:stretch>
                  <a:fillRect/>
                </a:stretch>
              </p:blipFill>
              <p:spPr bwMode="auto">
                <a:xfrm>
                  <a:off x="4384" y="2064"/>
                  <a:ext cx="1295" cy="1843"/>
                </a:xfrm>
                <a:prstGeom prst="rect">
                  <a:avLst/>
                </a:prstGeom>
                <a:noFill/>
                <a:ln w="12700">
                  <a:solidFill>
                    <a:schemeClr val="accent1"/>
                  </a:solidFill>
                  <a:miter lim="800000"/>
                  <a:headEnd/>
                  <a:tailEnd/>
                </a:ln>
              </p:spPr>
            </p:pic>
            <p:sp>
              <p:nvSpPr>
                <p:cNvPr id="15393" name="Rectangle 12"/>
                <p:cNvSpPr>
                  <a:spLocks noChangeArrowheads="1"/>
                </p:cNvSpPr>
                <p:nvPr/>
              </p:nvSpPr>
              <p:spPr bwMode="auto">
                <a:xfrm>
                  <a:off x="3840" y="1968"/>
                  <a:ext cx="432" cy="144"/>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5391" name="Rectangle 14"/>
              <p:cNvSpPr>
                <a:spLocks noChangeArrowheads="1"/>
              </p:cNvSpPr>
              <p:nvPr/>
            </p:nvSpPr>
            <p:spPr bwMode="auto">
              <a:xfrm>
                <a:off x="3840" y="2208"/>
                <a:ext cx="432" cy="96"/>
              </a:xfrm>
              <a:prstGeom prst="rect">
                <a:avLst/>
              </a:prstGeom>
              <a:solidFill>
                <a:schemeClr val="bg1"/>
              </a:solidFill>
              <a:ln w="9525">
                <a:noFill/>
                <a:miter lim="800000"/>
                <a:headEnd/>
                <a:tailEnd/>
              </a:ln>
            </p:spPr>
            <p:txBody>
              <a:bodyPr wrap="none" anchor="ctr"/>
              <a:lstStyle/>
              <a:p>
                <a:endParaRPr lang="en-US"/>
              </a:p>
            </p:txBody>
          </p:sp>
        </p:grpSp>
        <p:sp>
          <p:nvSpPr>
            <p:cNvPr id="15389" name="Rectangle 16"/>
            <p:cNvSpPr>
              <a:spLocks noChangeArrowheads="1"/>
            </p:cNvSpPr>
            <p:nvPr/>
          </p:nvSpPr>
          <p:spPr bwMode="auto">
            <a:xfrm>
              <a:off x="3696" y="3408"/>
              <a:ext cx="576" cy="144"/>
            </a:xfrm>
            <a:prstGeom prst="rect">
              <a:avLst/>
            </a:prstGeom>
            <a:solidFill>
              <a:schemeClr val="bg1"/>
            </a:solidFill>
            <a:ln w="9525">
              <a:noFill/>
              <a:miter lim="800000"/>
              <a:headEnd/>
              <a:tailEnd/>
            </a:ln>
          </p:spPr>
          <p:txBody>
            <a:bodyPr wrap="none" anchor="ctr"/>
            <a:lstStyle/>
            <a:p>
              <a:endParaRPr lang="en-US"/>
            </a:p>
          </p:txBody>
        </p:sp>
      </p:grpSp>
      <p:sp>
        <p:nvSpPr>
          <p:cNvPr id="15363"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
        <p:nvSpPr>
          <p:cNvPr id="15364" name="Slide Number Placeholder 4"/>
          <p:cNvSpPr>
            <a:spLocks noGrp="1"/>
          </p:cNvSpPr>
          <p:nvPr>
            <p:ph type="sldNum" sz="quarter" idx="11"/>
          </p:nvPr>
        </p:nvSpPr>
        <p:spPr>
          <a:noFill/>
        </p:spPr>
        <p:txBody>
          <a:bodyPr/>
          <a:lstStyle/>
          <a:p>
            <a:fld id="{A2281A1B-5738-4968-9B7C-5F8D145F171C}" type="slidenum">
              <a:rPr lang="en-US" altLang="en-US">
                <a:latin typeface="Arial" pitchFamily="34" charset="0"/>
              </a:rPr>
              <a:pPr/>
              <a:t>4</a:t>
            </a:fld>
            <a:endParaRPr lang="en-US" altLang="en-US">
              <a:latin typeface="Arial" pitchFamily="34" charset="0"/>
            </a:endParaRPr>
          </a:p>
        </p:txBody>
      </p:sp>
      <p:sp>
        <p:nvSpPr>
          <p:cNvPr id="15365" name="Rectangle 2"/>
          <p:cNvSpPr>
            <a:spLocks noGrp="1" noChangeArrowheads="1"/>
          </p:cNvSpPr>
          <p:nvPr>
            <p:ph type="title"/>
          </p:nvPr>
        </p:nvSpPr>
        <p:spPr>
          <a:xfrm>
            <a:off x="228600" y="304800"/>
            <a:ext cx="8915400" cy="731838"/>
          </a:xfrm>
        </p:spPr>
        <p:txBody>
          <a:bodyPr/>
          <a:lstStyle/>
          <a:p>
            <a:pPr eaLnBrk="1" hangingPunct="1"/>
            <a:r>
              <a:rPr lang="en-US" sz="2800" smtClean="0"/>
              <a:t>Example – Site Needing Extensive Improvements </a:t>
            </a:r>
          </a:p>
        </p:txBody>
      </p:sp>
      <p:sp>
        <p:nvSpPr>
          <p:cNvPr id="15366" name="Rectangle 3"/>
          <p:cNvSpPr>
            <a:spLocks noGrp="1" noChangeArrowheads="1"/>
          </p:cNvSpPr>
          <p:nvPr>
            <p:ph type="body" idx="1"/>
          </p:nvPr>
        </p:nvSpPr>
        <p:spPr>
          <a:xfrm>
            <a:off x="762000" y="914400"/>
            <a:ext cx="7315200" cy="685800"/>
          </a:xfrm>
        </p:spPr>
        <p:txBody>
          <a:bodyPr/>
          <a:lstStyle/>
          <a:p>
            <a:pPr marL="0" indent="0" eaLnBrk="1" hangingPunct="1">
              <a:lnSpc>
                <a:spcPct val="80000"/>
              </a:lnSpc>
              <a:buFont typeface="Wingdings" pitchFamily="2" charset="2"/>
              <a:buNone/>
            </a:pPr>
            <a:r>
              <a:rPr lang="en-US" sz="1800" smtClean="0"/>
              <a:t>New interchange ramps, new FM road, widen existing FM road, intersection improvement &amp; signal</a:t>
            </a:r>
          </a:p>
        </p:txBody>
      </p:sp>
      <p:pic>
        <p:nvPicPr>
          <p:cNvPr id="15367" name="Picture 4" descr="aerial - Walmart DC site access Sealy 2 030707"/>
          <p:cNvPicPr>
            <a:picLocks noChangeAspect="1" noChangeArrowheads="1"/>
          </p:cNvPicPr>
          <p:nvPr/>
        </p:nvPicPr>
        <p:blipFill>
          <a:blip r:embed="rId4"/>
          <a:srcRect l="26086" t="10564" r="8348" b="13205"/>
          <a:stretch>
            <a:fillRect/>
          </a:stretch>
        </p:blipFill>
        <p:spPr bwMode="auto">
          <a:xfrm>
            <a:off x="882650" y="1371600"/>
            <a:ext cx="5475288" cy="4876800"/>
          </a:xfrm>
          <a:prstGeom prst="rect">
            <a:avLst/>
          </a:prstGeom>
          <a:noFill/>
          <a:ln w="9525">
            <a:noFill/>
            <a:miter lim="800000"/>
            <a:headEnd/>
            <a:tailEnd/>
          </a:ln>
        </p:spPr>
      </p:pic>
      <p:grpSp>
        <p:nvGrpSpPr>
          <p:cNvPr id="15368" name="Group 34"/>
          <p:cNvGrpSpPr>
            <a:grpSpLocks/>
          </p:cNvGrpSpPr>
          <p:nvPr/>
        </p:nvGrpSpPr>
        <p:grpSpPr bwMode="auto">
          <a:xfrm>
            <a:off x="1057275" y="2362200"/>
            <a:ext cx="1243013" cy="2852738"/>
            <a:chOff x="1056871" y="2362200"/>
            <a:chExt cx="1243013" cy="2852297"/>
          </a:xfrm>
        </p:grpSpPr>
        <p:sp>
          <p:nvSpPr>
            <p:cNvPr id="169994" name="Text Box 10"/>
            <p:cNvSpPr txBox="1">
              <a:spLocks noChangeArrowheads="1"/>
            </p:cNvSpPr>
            <p:nvPr/>
          </p:nvSpPr>
          <p:spPr bwMode="auto">
            <a:xfrm rot="2645645">
              <a:off x="1056871" y="4970060"/>
              <a:ext cx="1243013" cy="244437"/>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1000" b="1" dirty="0">
                  <a:solidFill>
                    <a:srgbClr val="FFFF00"/>
                  </a:solidFill>
                  <a:latin typeface="Arial" charset="0"/>
                </a:rPr>
                <a:t>(now) FM 3538</a:t>
              </a:r>
            </a:p>
          </p:txBody>
        </p:sp>
        <p:sp>
          <p:nvSpPr>
            <p:cNvPr id="15385" name="Line 11"/>
            <p:cNvSpPr>
              <a:spLocks noChangeShapeType="1"/>
            </p:cNvSpPr>
            <p:nvPr/>
          </p:nvSpPr>
          <p:spPr bwMode="auto">
            <a:xfrm>
              <a:off x="1284288" y="2438400"/>
              <a:ext cx="457200" cy="152400"/>
            </a:xfrm>
            <a:prstGeom prst="line">
              <a:avLst/>
            </a:prstGeom>
            <a:noFill/>
            <a:ln w="9525">
              <a:solidFill>
                <a:srgbClr val="FFFF00"/>
              </a:solidFill>
              <a:round/>
              <a:headEnd/>
              <a:tailEnd/>
            </a:ln>
          </p:spPr>
          <p:txBody>
            <a:bodyPr/>
            <a:lstStyle/>
            <a:p>
              <a:endParaRPr lang="en-US"/>
            </a:p>
          </p:txBody>
        </p:sp>
        <p:sp>
          <p:nvSpPr>
            <p:cNvPr id="15386" name="Line 12"/>
            <p:cNvSpPr>
              <a:spLocks noChangeShapeType="1"/>
            </p:cNvSpPr>
            <p:nvPr/>
          </p:nvSpPr>
          <p:spPr bwMode="auto">
            <a:xfrm>
              <a:off x="1752600" y="2590800"/>
              <a:ext cx="533400" cy="0"/>
            </a:xfrm>
            <a:prstGeom prst="line">
              <a:avLst/>
            </a:prstGeom>
            <a:noFill/>
            <a:ln w="9525">
              <a:solidFill>
                <a:srgbClr val="66FF33"/>
              </a:solidFill>
              <a:round/>
              <a:headEnd/>
              <a:tailEnd/>
            </a:ln>
          </p:spPr>
          <p:txBody>
            <a:bodyPr/>
            <a:lstStyle/>
            <a:p>
              <a:endParaRPr lang="en-US"/>
            </a:p>
          </p:txBody>
        </p:sp>
        <p:sp>
          <p:nvSpPr>
            <p:cNvPr id="15387" name="Line 13"/>
            <p:cNvSpPr>
              <a:spLocks noChangeShapeType="1"/>
            </p:cNvSpPr>
            <p:nvPr/>
          </p:nvSpPr>
          <p:spPr bwMode="auto">
            <a:xfrm flipH="1" flipV="1">
              <a:off x="1905000" y="2362200"/>
              <a:ext cx="304800" cy="228600"/>
            </a:xfrm>
            <a:prstGeom prst="line">
              <a:avLst/>
            </a:prstGeom>
            <a:noFill/>
            <a:ln w="9525">
              <a:solidFill>
                <a:srgbClr val="66FF33"/>
              </a:solidFill>
              <a:round/>
              <a:headEnd/>
              <a:tailEnd/>
            </a:ln>
          </p:spPr>
          <p:txBody>
            <a:bodyPr/>
            <a:lstStyle/>
            <a:p>
              <a:endParaRPr lang="en-US"/>
            </a:p>
          </p:txBody>
        </p:sp>
      </p:grpSp>
      <p:grpSp>
        <p:nvGrpSpPr>
          <p:cNvPr id="6" name="Group 14"/>
          <p:cNvGrpSpPr>
            <a:grpSpLocks/>
          </p:cNvGrpSpPr>
          <p:nvPr/>
        </p:nvGrpSpPr>
        <p:grpSpPr bwMode="auto">
          <a:xfrm>
            <a:off x="4191000" y="3200400"/>
            <a:ext cx="685800" cy="703263"/>
            <a:chOff x="2640" y="2016"/>
            <a:chExt cx="432" cy="443"/>
          </a:xfrm>
        </p:grpSpPr>
        <p:grpSp>
          <p:nvGrpSpPr>
            <p:cNvPr id="15379" name="Group 15"/>
            <p:cNvGrpSpPr>
              <a:grpSpLocks/>
            </p:cNvGrpSpPr>
            <p:nvPr/>
          </p:nvGrpSpPr>
          <p:grpSpPr bwMode="auto">
            <a:xfrm>
              <a:off x="2640" y="2016"/>
              <a:ext cx="302" cy="443"/>
              <a:chOff x="2640" y="2016"/>
              <a:chExt cx="302" cy="443"/>
            </a:xfrm>
          </p:grpSpPr>
          <p:sp>
            <p:nvSpPr>
              <p:cNvPr id="15381" name="Oval 16"/>
              <p:cNvSpPr>
                <a:spLocks noChangeArrowheads="1"/>
              </p:cNvSpPr>
              <p:nvPr/>
            </p:nvSpPr>
            <p:spPr bwMode="auto">
              <a:xfrm>
                <a:off x="2640" y="2016"/>
                <a:ext cx="302" cy="312"/>
              </a:xfrm>
              <a:prstGeom prst="ellipse">
                <a:avLst/>
              </a:prstGeom>
              <a:solidFill>
                <a:schemeClr val="bg1"/>
              </a:solidFill>
              <a:ln w="19050">
                <a:solidFill>
                  <a:srgbClr val="66FF33"/>
                </a:solidFill>
                <a:round/>
                <a:headEnd/>
                <a:tailEnd/>
              </a:ln>
            </p:spPr>
            <p:txBody>
              <a:bodyPr/>
              <a:lstStyle/>
              <a:p>
                <a:endParaRPr lang="en-US"/>
              </a:p>
            </p:txBody>
          </p:sp>
          <p:pic>
            <p:nvPicPr>
              <p:cNvPr id="15382" name="Picture 17" descr="clip art traffic signal 1"/>
              <p:cNvPicPr>
                <a:picLocks noChangeAspect="1" noChangeArrowheads="1"/>
              </p:cNvPicPr>
              <p:nvPr/>
            </p:nvPicPr>
            <p:blipFill>
              <a:blip r:embed="rId5"/>
              <a:srcRect/>
              <a:stretch>
                <a:fillRect/>
              </a:stretch>
            </p:blipFill>
            <p:spPr bwMode="auto">
              <a:xfrm>
                <a:off x="2747" y="2061"/>
                <a:ext cx="101" cy="222"/>
              </a:xfrm>
              <a:prstGeom prst="rect">
                <a:avLst/>
              </a:prstGeom>
              <a:noFill/>
              <a:ln w="9525">
                <a:noFill/>
                <a:miter lim="800000"/>
                <a:headEnd/>
                <a:tailEnd/>
              </a:ln>
            </p:spPr>
          </p:pic>
          <p:sp>
            <p:nvSpPr>
              <p:cNvPr id="15383" name="Text Box 18"/>
              <p:cNvSpPr txBox="1">
                <a:spLocks noChangeArrowheads="1"/>
              </p:cNvSpPr>
              <p:nvPr/>
            </p:nvSpPr>
            <p:spPr bwMode="auto">
              <a:xfrm>
                <a:off x="2702" y="2352"/>
                <a:ext cx="192" cy="107"/>
              </a:xfrm>
              <a:prstGeom prst="rect">
                <a:avLst/>
              </a:prstGeom>
              <a:solidFill>
                <a:schemeClr val="bg1"/>
              </a:solidFill>
              <a:ln w="9525">
                <a:solidFill>
                  <a:srgbClr val="66FF33"/>
                </a:solidFill>
                <a:miter lim="800000"/>
                <a:headEnd/>
                <a:tailEnd/>
              </a:ln>
            </p:spPr>
            <p:txBody>
              <a:bodyPr lIns="9144" tIns="18288" rIns="9144" bIns="18288">
                <a:spAutoFit/>
              </a:bodyPr>
              <a:lstStyle/>
              <a:p>
                <a:pPr algn="ctr" eaLnBrk="0" hangingPunct="0">
                  <a:spcBef>
                    <a:spcPct val="50000"/>
                  </a:spcBef>
                </a:pPr>
                <a:r>
                  <a:rPr lang="en-US" sz="800" b="1">
                    <a:solidFill>
                      <a:srgbClr val="000000"/>
                    </a:solidFill>
                    <a:latin typeface="Tahoma" pitchFamily="34" charset="0"/>
                  </a:rPr>
                  <a:t>NEW</a:t>
                </a:r>
              </a:p>
            </p:txBody>
          </p:sp>
        </p:grpSp>
        <p:sp>
          <p:nvSpPr>
            <p:cNvPr id="15380" name="Line 19"/>
            <p:cNvSpPr>
              <a:spLocks noChangeShapeType="1"/>
            </p:cNvSpPr>
            <p:nvPr/>
          </p:nvSpPr>
          <p:spPr bwMode="auto">
            <a:xfrm>
              <a:off x="2880" y="2400"/>
              <a:ext cx="192" cy="0"/>
            </a:xfrm>
            <a:prstGeom prst="line">
              <a:avLst/>
            </a:prstGeom>
            <a:noFill/>
            <a:ln w="19050">
              <a:solidFill>
                <a:schemeClr val="bg1"/>
              </a:solidFill>
              <a:round/>
              <a:headEnd/>
              <a:tailEnd type="triangle" w="med" len="med"/>
            </a:ln>
          </p:spPr>
          <p:txBody>
            <a:bodyPr/>
            <a:lstStyle/>
            <a:p>
              <a:endParaRPr lang="en-US"/>
            </a:p>
          </p:txBody>
        </p:sp>
      </p:grpSp>
      <p:grpSp>
        <p:nvGrpSpPr>
          <p:cNvPr id="15370" name="Group 35"/>
          <p:cNvGrpSpPr>
            <a:grpSpLocks/>
          </p:cNvGrpSpPr>
          <p:nvPr/>
        </p:nvGrpSpPr>
        <p:grpSpPr bwMode="auto">
          <a:xfrm>
            <a:off x="914400" y="2438400"/>
            <a:ext cx="2438400" cy="3733800"/>
            <a:chOff x="914400" y="2438400"/>
            <a:chExt cx="2438400" cy="3733800"/>
          </a:xfrm>
        </p:grpSpPr>
        <p:grpSp>
          <p:nvGrpSpPr>
            <p:cNvPr id="15374" name="Group 32"/>
            <p:cNvGrpSpPr>
              <a:grpSpLocks/>
            </p:cNvGrpSpPr>
            <p:nvPr/>
          </p:nvGrpSpPr>
          <p:grpSpPr bwMode="auto">
            <a:xfrm>
              <a:off x="914400" y="2438400"/>
              <a:ext cx="1828800" cy="3505200"/>
              <a:chOff x="838200" y="2514600"/>
              <a:chExt cx="1828800" cy="3505200"/>
            </a:xfrm>
          </p:grpSpPr>
          <p:sp>
            <p:nvSpPr>
              <p:cNvPr id="15376" name="Line 7"/>
              <p:cNvSpPr>
                <a:spLocks noChangeShapeType="1"/>
              </p:cNvSpPr>
              <p:nvPr/>
            </p:nvSpPr>
            <p:spPr bwMode="auto">
              <a:xfrm flipH="1" flipV="1">
                <a:off x="1131888" y="4572000"/>
                <a:ext cx="1535112" cy="1447800"/>
              </a:xfrm>
              <a:prstGeom prst="line">
                <a:avLst/>
              </a:prstGeom>
              <a:noFill/>
              <a:ln w="28575">
                <a:solidFill>
                  <a:srgbClr val="66FF33"/>
                </a:solidFill>
                <a:round/>
                <a:headEnd/>
                <a:tailEnd/>
              </a:ln>
            </p:spPr>
            <p:txBody>
              <a:bodyPr/>
              <a:lstStyle/>
              <a:p>
                <a:endParaRPr lang="en-US"/>
              </a:p>
            </p:txBody>
          </p:sp>
          <p:sp>
            <p:nvSpPr>
              <p:cNvPr id="15377" name="Line 8"/>
              <p:cNvSpPr>
                <a:spLocks noChangeShapeType="1"/>
              </p:cNvSpPr>
              <p:nvPr/>
            </p:nvSpPr>
            <p:spPr bwMode="auto">
              <a:xfrm flipH="1">
                <a:off x="1055688" y="2514600"/>
                <a:ext cx="762000" cy="1066800"/>
              </a:xfrm>
              <a:prstGeom prst="line">
                <a:avLst/>
              </a:prstGeom>
              <a:noFill/>
              <a:ln w="28575">
                <a:solidFill>
                  <a:srgbClr val="66FF33"/>
                </a:solidFill>
                <a:round/>
                <a:headEnd/>
                <a:tailEnd/>
              </a:ln>
            </p:spPr>
            <p:txBody>
              <a:bodyPr/>
              <a:lstStyle/>
              <a:p>
                <a:endParaRPr lang="en-US"/>
              </a:p>
            </p:txBody>
          </p:sp>
          <p:sp>
            <p:nvSpPr>
              <p:cNvPr id="15378" name="Arc 9"/>
              <p:cNvSpPr>
                <a:spLocks/>
              </p:cNvSpPr>
              <p:nvPr/>
            </p:nvSpPr>
            <p:spPr bwMode="auto">
              <a:xfrm rot="1886431" flipH="1">
                <a:off x="838200" y="3508375"/>
                <a:ext cx="601663" cy="990600"/>
              </a:xfrm>
              <a:custGeom>
                <a:avLst/>
                <a:gdLst>
                  <a:gd name="T0" fmla="*/ 581381 w 22427"/>
                  <a:gd name="T1" fmla="*/ 0 h 27266"/>
                  <a:gd name="T2" fmla="*/ 0 w 22427"/>
                  <a:gd name="T3" fmla="*/ 990019 h 27266"/>
                  <a:gd name="T4" fmla="*/ 22186 w 22427"/>
                  <a:gd name="T5" fmla="*/ 205851 h 27266"/>
                  <a:gd name="T6" fmla="*/ 0 60000 65536"/>
                  <a:gd name="T7" fmla="*/ 0 60000 65536"/>
                  <a:gd name="T8" fmla="*/ 0 60000 65536"/>
                  <a:gd name="T9" fmla="*/ 0 w 22427"/>
                  <a:gd name="T10" fmla="*/ 0 h 27266"/>
                  <a:gd name="T11" fmla="*/ 22427 w 22427"/>
                  <a:gd name="T12" fmla="*/ 27266 h 27266"/>
                </a:gdLst>
                <a:ahLst/>
                <a:cxnLst>
                  <a:cxn ang="T6">
                    <a:pos x="T0" y="T1"/>
                  </a:cxn>
                  <a:cxn ang="T7">
                    <a:pos x="T2" y="T3"/>
                  </a:cxn>
                  <a:cxn ang="T8">
                    <a:pos x="T4" y="T5"/>
                  </a:cxn>
                </a:cxnLst>
                <a:rect l="T9" t="T10" r="T11" b="T12"/>
                <a:pathLst>
                  <a:path w="22427" h="27266" fill="none" extrusionOk="0">
                    <a:moveTo>
                      <a:pt x="21670" y="0"/>
                    </a:moveTo>
                    <a:cubicBezTo>
                      <a:pt x="22172" y="1846"/>
                      <a:pt x="22427" y="3752"/>
                      <a:pt x="22427" y="5666"/>
                    </a:cubicBezTo>
                    <a:cubicBezTo>
                      <a:pt x="22427" y="17595"/>
                      <a:pt x="12756" y="27266"/>
                      <a:pt x="827" y="27266"/>
                    </a:cubicBezTo>
                    <a:cubicBezTo>
                      <a:pt x="551" y="27266"/>
                      <a:pt x="275" y="27260"/>
                      <a:pt x="-1" y="27250"/>
                    </a:cubicBezTo>
                  </a:path>
                  <a:path w="22427" h="27266" stroke="0" extrusionOk="0">
                    <a:moveTo>
                      <a:pt x="21670" y="0"/>
                    </a:moveTo>
                    <a:cubicBezTo>
                      <a:pt x="22172" y="1846"/>
                      <a:pt x="22427" y="3752"/>
                      <a:pt x="22427" y="5666"/>
                    </a:cubicBezTo>
                    <a:cubicBezTo>
                      <a:pt x="22427" y="17595"/>
                      <a:pt x="12756" y="27266"/>
                      <a:pt x="827" y="27266"/>
                    </a:cubicBezTo>
                    <a:cubicBezTo>
                      <a:pt x="551" y="27266"/>
                      <a:pt x="275" y="27260"/>
                      <a:pt x="-1" y="27250"/>
                    </a:cubicBezTo>
                    <a:lnTo>
                      <a:pt x="827" y="5666"/>
                    </a:lnTo>
                    <a:close/>
                  </a:path>
                </a:pathLst>
              </a:custGeom>
              <a:noFill/>
              <a:ln w="28575">
                <a:solidFill>
                  <a:srgbClr val="66FF33"/>
                </a:solidFill>
                <a:round/>
                <a:headEnd/>
                <a:tailEnd/>
              </a:ln>
            </p:spPr>
            <p:txBody>
              <a:bodyPr wrap="none" anchor="ctr"/>
              <a:lstStyle/>
              <a:p>
                <a:endParaRPr lang="en-US"/>
              </a:p>
            </p:txBody>
          </p:sp>
        </p:grpSp>
        <p:sp>
          <p:nvSpPr>
            <p:cNvPr id="170004" name="Line 20"/>
            <p:cNvSpPr>
              <a:spLocks noChangeShapeType="1"/>
            </p:cNvSpPr>
            <p:nvPr/>
          </p:nvSpPr>
          <p:spPr bwMode="auto">
            <a:xfrm flipV="1">
              <a:off x="2514600" y="5410200"/>
              <a:ext cx="838200" cy="762000"/>
            </a:xfrm>
            <a:prstGeom prst="line">
              <a:avLst/>
            </a:prstGeom>
            <a:noFill/>
            <a:ln w="57150">
              <a:solidFill>
                <a:srgbClr val="66FF33"/>
              </a:solidFill>
              <a:round/>
              <a:headEnd/>
              <a:tailEnd/>
            </a:ln>
            <a:effectLst>
              <a:outerShdw dist="25400" dir="5400000" algn="ctr" rotWithShape="0">
                <a:schemeClr val="tx1"/>
              </a:outerShdw>
            </a:effectLst>
          </p:spPr>
          <p:txBody>
            <a:bodyPr/>
            <a:lstStyle/>
            <a:p>
              <a:pPr>
                <a:defRPr/>
              </a:pPr>
              <a:endParaRPr lang="en-US" dirty="0">
                <a:latin typeface="Arial" charset="0"/>
              </a:endParaRPr>
            </a:p>
          </p:txBody>
        </p:sp>
      </p:grpSp>
      <p:sp>
        <p:nvSpPr>
          <p:cNvPr id="31" name="Rectangle 30"/>
          <p:cNvSpPr/>
          <p:nvPr/>
        </p:nvSpPr>
        <p:spPr>
          <a:xfrm>
            <a:off x="6858000" y="3200400"/>
            <a:ext cx="2057400" cy="2895600"/>
          </a:xfrm>
          <a:prstGeom prst="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372" name="Picture 21" descr="aerial - Walmart DC site access Sealy 2 030707"/>
          <p:cNvPicPr>
            <a:picLocks noChangeAspect="1" noChangeArrowheads="1"/>
          </p:cNvPicPr>
          <p:nvPr/>
        </p:nvPicPr>
        <p:blipFill>
          <a:blip r:embed="rId4"/>
          <a:srcRect l="57391" t="17563" r="21704" b="58234"/>
          <a:stretch>
            <a:fillRect/>
          </a:stretch>
        </p:blipFill>
        <p:spPr bwMode="auto">
          <a:xfrm>
            <a:off x="5634038" y="1493838"/>
            <a:ext cx="2366962" cy="2163762"/>
          </a:xfrm>
          <a:prstGeom prst="rect">
            <a:avLst/>
          </a:prstGeom>
          <a:noFill/>
          <a:ln w="15875">
            <a:solidFill>
              <a:srgbClr val="CC9900"/>
            </a:solidFill>
            <a:miter lim="800000"/>
            <a:headEnd/>
            <a:tailEnd/>
          </a:ln>
        </p:spPr>
      </p:pic>
      <p:sp>
        <p:nvSpPr>
          <p:cNvPr id="15373" name="TextBox 33"/>
          <p:cNvSpPr txBox="1">
            <a:spLocks noChangeArrowheads="1"/>
          </p:cNvSpPr>
          <p:nvPr/>
        </p:nvSpPr>
        <p:spPr bwMode="auto">
          <a:xfrm>
            <a:off x="2286000" y="4583113"/>
            <a:ext cx="762000" cy="369887"/>
          </a:xfrm>
          <a:prstGeom prst="rect">
            <a:avLst/>
          </a:prstGeom>
          <a:noFill/>
          <a:ln w="9525">
            <a:noFill/>
            <a:miter lim="800000"/>
            <a:headEnd/>
            <a:tailEnd/>
          </a:ln>
        </p:spPr>
        <p:txBody>
          <a:bodyPr>
            <a:spAutoFit/>
          </a:bodyPr>
          <a:lstStyle/>
          <a:p>
            <a:r>
              <a:rPr lang="en-US" sz="1800" b="1">
                <a:solidFill>
                  <a:srgbClr val="FFFF00"/>
                </a:solidFill>
              </a:rPr>
              <a:t>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pPr eaLnBrk="1" hangingPunct="1"/>
            <a:r>
              <a:rPr lang="en-US" smtClean="0"/>
              <a:t>Other Examples</a:t>
            </a:r>
          </a:p>
        </p:txBody>
      </p:sp>
      <p:sp>
        <p:nvSpPr>
          <p:cNvPr id="16387"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
        <p:nvSpPr>
          <p:cNvPr id="16388" name="Slide Number Placeholder 4"/>
          <p:cNvSpPr>
            <a:spLocks noGrp="1"/>
          </p:cNvSpPr>
          <p:nvPr>
            <p:ph type="sldNum" sz="quarter" idx="11"/>
          </p:nvPr>
        </p:nvSpPr>
        <p:spPr>
          <a:noFill/>
        </p:spPr>
        <p:txBody>
          <a:bodyPr/>
          <a:lstStyle/>
          <a:p>
            <a:fld id="{5360B7BA-9186-4F6F-AE3B-FFA5E41D94CE}" type="slidenum">
              <a:rPr lang="en-US" altLang="en-US">
                <a:latin typeface="Arial" pitchFamily="34" charset="0"/>
              </a:rPr>
              <a:pPr/>
              <a:t>5</a:t>
            </a:fld>
            <a:endParaRPr lang="en-US" altLang="en-US">
              <a:latin typeface="Arial" pitchFamily="34" charset="0"/>
            </a:endParaRPr>
          </a:p>
        </p:txBody>
      </p:sp>
      <p:grpSp>
        <p:nvGrpSpPr>
          <p:cNvPr id="16389" name="Group 12"/>
          <p:cNvGrpSpPr>
            <a:grpSpLocks/>
          </p:cNvGrpSpPr>
          <p:nvPr/>
        </p:nvGrpSpPr>
        <p:grpSpPr bwMode="auto">
          <a:xfrm>
            <a:off x="762000" y="1143000"/>
            <a:ext cx="8153400" cy="5029200"/>
            <a:chOff x="152400" y="1082963"/>
            <a:chExt cx="8784640" cy="5029200"/>
          </a:xfrm>
        </p:grpSpPr>
        <p:pic>
          <p:nvPicPr>
            <p:cNvPr id="16391" name="Picture 8" descr="aerial - Igloo DC site access 101308.jpg"/>
            <p:cNvPicPr>
              <a:picLocks noChangeAspect="1"/>
            </p:cNvPicPr>
            <p:nvPr/>
          </p:nvPicPr>
          <p:blipFill>
            <a:blip r:embed="rId3"/>
            <a:srcRect t="33333" b="20000"/>
            <a:stretch>
              <a:fillRect/>
            </a:stretch>
          </p:blipFill>
          <p:spPr bwMode="auto">
            <a:xfrm>
              <a:off x="152400" y="2911763"/>
              <a:ext cx="7389962" cy="3200400"/>
            </a:xfrm>
            <a:prstGeom prst="rect">
              <a:avLst/>
            </a:prstGeom>
            <a:noFill/>
            <a:ln w="9525">
              <a:noFill/>
              <a:miter lim="800000"/>
              <a:headEnd/>
              <a:tailEnd/>
            </a:ln>
          </p:spPr>
        </p:pic>
        <p:pic>
          <p:nvPicPr>
            <p:cNvPr id="16392" name="Picture 7" descr="aerial - Family Dollar DC access Odessa 082409.jpg"/>
            <p:cNvPicPr>
              <a:picLocks noChangeAspect="1"/>
            </p:cNvPicPr>
            <p:nvPr/>
          </p:nvPicPr>
          <p:blipFill>
            <a:blip r:embed="rId4"/>
            <a:srcRect r="7500" b="10039"/>
            <a:stretch>
              <a:fillRect/>
            </a:stretch>
          </p:blipFill>
          <p:spPr bwMode="auto">
            <a:xfrm>
              <a:off x="4114800" y="1082963"/>
              <a:ext cx="4822240" cy="3031837"/>
            </a:xfrm>
            <a:prstGeom prst="rect">
              <a:avLst/>
            </a:prstGeom>
            <a:noFill/>
            <a:ln w="12700">
              <a:solidFill>
                <a:schemeClr val="bg1"/>
              </a:solidFill>
              <a:miter lim="800000"/>
              <a:headEnd/>
              <a:tailEnd/>
            </a:ln>
          </p:spPr>
        </p:pic>
        <p:sp>
          <p:nvSpPr>
            <p:cNvPr id="10" name="Oval 9"/>
            <p:cNvSpPr/>
            <p:nvPr/>
          </p:nvSpPr>
          <p:spPr>
            <a:xfrm>
              <a:off x="1524145" y="4664363"/>
              <a:ext cx="1219519" cy="12192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4190667" y="2895888"/>
              <a:ext cx="915066" cy="9144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6390" name="Content Placeholder 6"/>
          <p:cNvSpPr>
            <a:spLocks noGrp="1"/>
          </p:cNvSpPr>
          <p:nvPr>
            <p:ph idx="1"/>
          </p:nvPr>
        </p:nvSpPr>
        <p:spPr>
          <a:xfrm>
            <a:off x="609600" y="1524000"/>
            <a:ext cx="3810000" cy="914400"/>
          </a:xfrm>
        </p:spPr>
        <p:txBody>
          <a:bodyPr/>
          <a:lstStyle/>
          <a:p>
            <a:pPr eaLnBrk="1" hangingPunct="1"/>
            <a:r>
              <a:rPr lang="en-US" sz="2300" smtClean="0"/>
              <a:t>Additional access to Interstate highway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pPr eaLnBrk="1" hangingPunct="1"/>
            <a:r>
              <a:rPr lang="en-US" smtClean="0"/>
              <a:t>TxDOT </a:t>
            </a:r>
            <a:r>
              <a:rPr lang="en-US" u="sng" smtClean="0"/>
              <a:t>Can</a:t>
            </a:r>
            <a:r>
              <a:rPr lang="en-US" smtClean="0"/>
              <a:t> Help</a:t>
            </a:r>
          </a:p>
        </p:txBody>
      </p:sp>
      <p:sp>
        <p:nvSpPr>
          <p:cNvPr id="17411" name="Content Placeholder 6"/>
          <p:cNvSpPr>
            <a:spLocks noGrp="1"/>
          </p:cNvSpPr>
          <p:nvPr>
            <p:ph idx="1"/>
          </p:nvPr>
        </p:nvSpPr>
        <p:spPr/>
        <p:txBody>
          <a:bodyPr/>
          <a:lstStyle/>
          <a:p>
            <a:pPr eaLnBrk="1" hangingPunct="1"/>
            <a:r>
              <a:rPr lang="en-US" smtClean="0"/>
              <a:t>You can help </a:t>
            </a:r>
            <a:br>
              <a:rPr lang="en-US" smtClean="0"/>
            </a:br>
            <a:r>
              <a:rPr lang="en-US" smtClean="0"/>
              <a:t>TxDOT help you</a:t>
            </a:r>
          </a:p>
        </p:txBody>
      </p:sp>
      <p:sp>
        <p:nvSpPr>
          <p:cNvPr id="17412"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
        <p:nvSpPr>
          <p:cNvPr id="17413" name="Slide Number Placeholder 4"/>
          <p:cNvSpPr>
            <a:spLocks noGrp="1"/>
          </p:cNvSpPr>
          <p:nvPr>
            <p:ph type="sldNum" sz="quarter" idx="11"/>
          </p:nvPr>
        </p:nvSpPr>
        <p:spPr>
          <a:noFill/>
        </p:spPr>
        <p:txBody>
          <a:bodyPr/>
          <a:lstStyle/>
          <a:p>
            <a:fld id="{954FA9DE-8460-4F35-9AE6-73BCF672A30B}" type="slidenum">
              <a:rPr lang="en-US" altLang="en-US">
                <a:latin typeface="Arial" pitchFamily="34" charset="0"/>
              </a:rPr>
              <a:pPr/>
              <a:t>6</a:t>
            </a:fld>
            <a:endParaRPr lang="en-US" altLang="en-US">
              <a:latin typeface="Arial" pitchFamily="34" charset="0"/>
            </a:endParaRPr>
          </a:p>
        </p:txBody>
      </p:sp>
      <p:grpSp>
        <p:nvGrpSpPr>
          <p:cNvPr id="17414" name="Group 10"/>
          <p:cNvGrpSpPr>
            <a:grpSpLocks/>
          </p:cNvGrpSpPr>
          <p:nvPr/>
        </p:nvGrpSpPr>
        <p:grpSpPr bwMode="auto">
          <a:xfrm>
            <a:off x="4419600" y="1744663"/>
            <a:ext cx="4476750" cy="3284537"/>
            <a:chOff x="4953000" y="2580468"/>
            <a:chExt cx="4171399" cy="3076404"/>
          </a:xfrm>
        </p:grpSpPr>
        <p:pic>
          <p:nvPicPr>
            <p:cNvPr id="17415" name="Picture 5" descr="aerial - Target DC access Tyler 0202207"/>
            <p:cNvPicPr>
              <a:picLocks noChangeAspect="1" noChangeArrowheads="1"/>
            </p:cNvPicPr>
            <p:nvPr/>
          </p:nvPicPr>
          <p:blipFill>
            <a:blip r:embed="rId3"/>
            <a:srcRect/>
            <a:stretch>
              <a:fillRect/>
            </a:stretch>
          </p:blipFill>
          <p:spPr bwMode="auto">
            <a:xfrm>
              <a:off x="4953000" y="2580468"/>
              <a:ext cx="4098925" cy="2778932"/>
            </a:xfrm>
            <a:prstGeom prst="rect">
              <a:avLst/>
            </a:prstGeom>
            <a:noFill/>
            <a:ln w="9525">
              <a:solidFill>
                <a:schemeClr val="tx1"/>
              </a:solidFill>
              <a:miter lim="800000"/>
              <a:headEnd/>
              <a:tailEnd/>
            </a:ln>
          </p:spPr>
        </p:pic>
        <p:sp>
          <p:nvSpPr>
            <p:cNvPr id="17416" name="Text Box 6"/>
            <p:cNvSpPr txBox="1">
              <a:spLocks noChangeArrowheads="1"/>
            </p:cNvSpPr>
            <p:nvPr/>
          </p:nvSpPr>
          <p:spPr bwMode="auto">
            <a:xfrm>
              <a:off x="6515248" y="5361801"/>
              <a:ext cx="2609151" cy="295071"/>
            </a:xfrm>
            <a:prstGeom prst="rect">
              <a:avLst/>
            </a:prstGeom>
            <a:noFill/>
            <a:ln w="9525">
              <a:noFill/>
              <a:miter lim="800000"/>
              <a:headEnd/>
              <a:tailEnd/>
            </a:ln>
          </p:spPr>
          <p:txBody>
            <a:bodyPr>
              <a:spAutoFit/>
            </a:bodyPr>
            <a:lstStyle/>
            <a:p>
              <a:pPr algn="r">
                <a:spcBef>
                  <a:spcPct val="50000"/>
                </a:spcBef>
              </a:pPr>
              <a:r>
                <a:rPr lang="en-US" sz="1400">
                  <a:solidFill>
                    <a:srgbClr val="1453A1"/>
                  </a:solidFill>
                </a:rPr>
                <a:t>Target distribution center, Tyler</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eaLnBrk="1" hangingPunct="1"/>
            <a:r>
              <a:rPr lang="en-US" smtClean="0"/>
              <a:t>Available From TxDOT</a:t>
            </a:r>
          </a:p>
        </p:txBody>
      </p:sp>
      <p:sp>
        <p:nvSpPr>
          <p:cNvPr id="18435" name="Content Placeholder 6"/>
          <p:cNvSpPr>
            <a:spLocks noGrp="1"/>
          </p:cNvSpPr>
          <p:nvPr>
            <p:ph idx="1"/>
          </p:nvPr>
        </p:nvSpPr>
        <p:spPr>
          <a:xfrm>
            <a:off x="228600" y="1219200"/>
            <a:ext cx="8915400" cy="4724400"/>
          </a:xfrm>
        </p:spPr>
        <p:txBody>
          <a:bodyPr/>
          <a:lstStyle/>
          <a:p>
            <a:pPr eaLnBrk="1" hangingPunct="1">
              <a:spcBef>
                <a:spcPct val="0"/>
              </a:spcBef>
              <a:spcAft>
                <a:spcPts val="600"/>
              </a:spcAft>
            </a:pPr>
            <a:r>
              <a:rPr lang="en-US" sz="2500" smtClean="0"/>
              <a:t>Site selection criteria</a:t>
            </a:r>
          </a:p>
          <a:p>
            <a:pPr lvl="1" eaLnBrk="1" hangingPunct="1">
              <a:spcBef>
                <a:spcPct val="0"/>
              </a:spcBef>
              <a:spcAft>
                <a:spcPts val="600"/>
              </a:spcAft>
            </a:pPr>
            <a:r>
              <a:rPr lang="en-US" sz="2100" smtClean="0">
                <a:latin typeface="Arial (Body)"/>
                <a:ea typeface="Arial (Body)"/>
                <a:cs typeface="Arial (Body)"/>
              </a:rPr>
              <a:t>Save time and money</a:t>
            </a:r>
          </a:p>
          <a:p>
            <a:pPr lvl="2" eaLnBrk="1" hangingPunct="1">
              <a:spcBef>
                <a:spcPct val="0"/>
              </a:spcBef>
              <a:spcAft>
                <a:spcPts val="600"/>
              </a:spcAft>
            </a:pPr>
            <a:r>
              <a:rPr lang="en-US" sz="1800" smtClean="0"/>
              <a:t>Access</a:t>
            </a:r>
          </a:p>
          <a:p>
            <a:pPr lvl="2" eaLnBrk="1" hangingPunct="1">
              <a:spcBef>
                <a:spcPct val="0"/>
              </a:spcBef>
              <a:spcAft>
                <a:spcPts val="600"/>
              </a:spcAft>
            </a:pPr>
            <a:r>
              <a:rPr lang="en-US" sz="1800" smtClean="0"/>
              <a:t>Road improvements</a:t>
            </a:r>
          </a:p>
          <a:p>
            <a:pPr eaLnBrk="1" hangingPunct="1">
              <a:spcBef>
                <a:spcPct val="0"/>
              </a:spcBef>
              <a:spcAft>
                <a:spcPts val="600"/>
              </a:spcAft>
            </a:pPr>
            <a:r>
              <a:rPr lang="en-US" sz="2500" smtClean="0"/>
              <a:t>Information about highway improvements</a:t>
            </a:r>
          </a:p>
          <a:p>
            <a:pPr eaLnBrk="1" hangingPunct="1">
              <a:spcBef>
                <a:spcPct val="0"/>
              </a:spcBef>
              <a:spcAft>
                <a:spcPts val="600"/>
              </a:spcAft>
            </a:pPr>
            <a:r>
              <a:rPr lang="en-US" sz="2500" smtClean="0"/>
              <a:t>Steps to obtain state highway improvements</a:t>
            </a:r>
          </a:p>
          <a:p>
            <a:pPr lvl="1" eaLnBrk="1" hangingPunct="1">
              <a:spcBef>
                <a:spcPct val="0"/>
              </a:spcBef>
              <a:spcAft>
                <a:spcPts val="600"/>
              </a:spcAft>
            </a:pPr>
            <a:r>
              <a:rPr lang="en-US" sz="2100" smtClean="0"/>
              <a:t>Improvements</a:t>
            </a:r>
          </a:p>
          <a:p>
            <a:pPr lvl="1" eaLnBrk="1" hangingPunct="1">
              <a:spcBef>
                <a:spcPct val="0"/>
              </a:spcBef>
              <a:spcAft>
                <a:spcPts val="600"/>
              </a:spcAft>
            </a:pPr>
            <a:r>
              <a:rPr lang="en-US" sz="2100" smtClean="0"/>
              <a:t>Funding</a:t>
            </a:r>
          </a:p>
          <a:p>
            <a:pPr lvl="1" eaLnBrk="1" hangingPunct="1">
              <a:spcBef>
                <a:spcPct val="0"/>
              </a:spcBef>
              <a:spcAft>
                <a:spcPts val="600"/>
              </a:spcAft>
            </a:pPr>
            <a:r>
              <a:rPr lang="en-US" sz="2100" smtClean="0"/>
              <a:t>Schedules/lead time</a:t>
            </a:r>
          </a:p>
          <a:p>
            <a:pPr eaLnBrk="1" hangingPunct="1">
              <a:spcBef>
                <a:spcPct val="0"/>
              </a:spcBef>
              <a:spcAft>
                <a:spcPts val="600"/>
              </a:spcAft>
            </a:pPr>
            <a:r>
              <a:rPr lang="en-US" sz="2500" smtClean="0"/>
              <a:t>Access permits to state highways</a:t>
            </a:r>
          </a:p>
          <a:p>
            <a:pPr eaLnBrk="1" hangingPunct="1">
              <a:spcBef>
                <a:spcPct val="0"/>
              </a:spcBef>
              <a:spcAft>
                <a:spcPts val="600"/>
              </a:spcAft>
            </a:pPr>
            <a:r>
              <a:rPr lang="en-US" sz="2500" smtClean="0"/>
              <a:t>Best practices for site selectors</a:t>
            </a:r>
          </a:p>
        </p:txBody>
      </p:sp>
      <p:sp>
        <p:nvSpPr>
          <p:cNvPr id="18436"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
        <p:nvSpPr>
          <p:cNvPr id="18437" name="Slide Number Placeholder 4"/>
          <p:cNvSpPr>
            <a:spLocks noGrp="1"/>
          </p:cNvSpPr>
          <p:nvPr>
            <p:ph type="sldNum" sz="quarter" idx="11"/>
          </p:nvPr>
        </p:nvSpPr>
        <p:spPr>
          <a:noFill/>
        </p:spPr>
        <p:txBody>
          <a:bodyPr/>
          <a:lstStyle/>
          <a:p>
            <a:fld id="{3F3AFBF7-FE6D-4F69-B0D6-CB4745F969B6}" type="slidenum">
              <a:rPr lang="en-US" altLang="en-US">
                <a:latin typeface="Arial" pitchFamily="34" charset="0"/>
              </a:rPr>
              <a:pPr/>
              <a:t>7</a:t>
            </a:fld>
            <a:endParaRPr lang="en-US" altLang="en-US">
              <a:latin typeface="Arial" pitchFamily="34" charset="0"/>
            </a:endParaRPr>
          </a:p>
        </p:txBody>
      </p:sp>
      <p:grpSp>
        <p:nvGrpSpPr>
          <p:cNvPr id="18438" name="Group 8"/>
          <p:cNvGrpSpPr>
            <a:grpSpLocks/>
          </p:cNvGrpSpPr>
          <p:nvPr/>
        </p:nvGrpSpPr>
        <p:grpSpPr bwMode="auto">
          <a:xfrm>
            <a:off x="5638800" y="3740150"/>
            <a:ext cx="3505200" cy="2584450"/>
            <a:chOff x="5486400" y="3740493"/>
            <a:chExt cx="3505200" cy="2584107"/>
          </a:xfrm>
        </p:grpSpPr>
        <p:pic>
          <p:nvPicPr>
            <p:cNvPr id="18439" name="Picture 2"/>
            <p:cNvPicPr>
              <a:picLocks noChangeAspect="1" noChangeArrowheads="1"/>
            </p:cNvPicPr>
            <p:nvPr/>
          </p:nvPicPr>
          <p:blipFill>
            <a:blip r:embed="rId3"/>
            <a:srcRect/>
            <a:stretch>
              <a:fillRect/>
            </a:stretch>
          </p:blipFill>
          <p:spPr bwMode="auto">
            <a:xfrm>
              <a:off x="5486400" y="3740493"/>
              <a:ext cx="3431884" cy="2279307"/>
            </a:xfrm>
            <a:prstGeom prst="rect">
              <a:avLst/>
            </a:prstGeom>
            <a:noFill/>
            <a:ln w="9525">
              <a:noFill/>
              <a:miter lim="800000"/>
              <a:headEnd/>
              <a:tailEnd/>
            </a:ln>
          </p:spPr>
        </p:pic>
        <p:sp>
          <p:nvSpPr>
            <p:cNvPr id="18440" name="TextBox 7"/>
            <p:cNvSpPr txBox="1">
              <a:spLocks noChangeArrowheads="1"/>
            </p:cNvSpPr>
            <p:nvPr/>
          </p:nvSpPr>
          <p:spPr bwMode="auto">
            <a:xfrm>
              <a:off x="6096000" y="6019800"/>
              <a:ext cx="2895600" cy="304800"/>
            </a:xfrm>
            <a:prstGeom prst="rect">
              <a:avLst/>
            </a:prstGeom>
            <a:noFill/>
            <a:ln w="9525">
              <a:noFill/>
              <a:miter lim="800000"/>
              <a:headEnd/>
              <a:tailEnd/>
            </a:ln>
          </p:spPr>
          <p:txBody>
            <a:bodyPr>
              <a:spAutoFit/>
            </a:bodyPr>
            <a:lstStyle/>
            <a:p>
              <a:pPr algn="ctr"/>
              <a:r>
                <a:rPr lang="en-US" sz="1400">
                  <a:solidFill>
                    <a:srgbClr val="1453A1"/>
                  </a:solidFill>
                </a:rPr>
                <a:t>Wal-Mart distribution center, Sealy</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381000" y="228600"/>
            <a:ext cx="8763000" cy="808038"/>
          </a:xfrm>
        </p:spPr>
        <p:txBody>
          <a:bodyPr/>
          <a:lstStyle/>
          <a:p>
            <a:pPr eaLnBrk="1" hangingPunct="1"/>
            <a:r>
              <a:rPr lang="en-US" sz="3000" smtClean="0"/>
              <a:t>TxDOT Suggestions</a:t>
            </a:r>
            <a:br>
              <a:rPr lang="en-US" sz="3000" smtClean="0"/>
            </a:br>
            <a:r>
              <a:rPr lang="en-US" sz="3000" smtClean="0"/>
              <a:t>Distribution Center Site Location</a:t>
            </a:r>
          </a:p>
        </p:txBody>
      </p:sp>
      <p:sp>
        <p:nvSpPr>
          <p:cNvPr id="19459" name="Content Placeholder 6"/>
          <p:cNvSpPr>
            <a:spLocks noGrp="1"/>
          </p:cNvSpPr>
          <p:nvPr>
            <p:ph idx="1"/>
          </p:nvPr>
        </p:nvSpPr>
        <p:spPr>
          <a:xfrm>
            <a:off x="381000" y="1447800"/>
            <a:ext cx="8763000" cy="4648200"/>
          </a:xfrm>
        </p:spPr>
        <p:txBody>
          <a:bodyPr/>
          <a:lstStyle/>
          <a:p>
            <a:pPr eaLnBrk="1" hangingPunct="1">
              <a:spcBef>
                <a:spcPct val="0"/>
              </a:spcBef>
              <a:spcAft>
                <a:spcPts val="600"/>
              </a:spcAft>
            </a:pPr>
            <a:r>
              <a:rPr lang="en-US" sz="2500" smtClean="0"/>
              <a:t>Served by </a:t>
            </a:r>
            <a:r>
              <a:rPr lang="en-US" sz="2500" u="sng" smtClean="0"/>
              <a:t>existing</a:t>
            </a:r>
            <a:r>
              <a:rPr lang="en-US" sz="2500" smtClean="0"/>
              <a:t> Interstate/regional freeway interchange</a:t>
            </a:r>
          </a:p>
          <a:p>
            <a:pPr lvl="1" eaLnBrk="1" hangingPunct="1">
              <a:spcBef>
                <a:spcPct val="0"/>
              </a:spcBef>
              <a:spcAft>
                <a:spcPts val="600"/>
              </a:spcAft>
            </a:pPr>
            <a:r>
              <a:rPr lang="en-US" sz="2000" smtClean="0"/>
              <a:t>“Truck ready”</a:t>
            </a:r>
          </a:p>
          <a:p>
            <a:pPr lvl="1" eaLnBrk="1" hangingPunct="1">
              <a:spcBef>
                <a:spcPct val="0"/>
              </a:spcBef>
              <a:spcAft>
                <a:spcPts val="600"/>
              </a:spcAft>
            </a:pPr>
            <a:r>
              <a:rPr lang="en-US" sz="2000" smtClean="0"/>
              <a:t>Underutilized</a:t>
            </a:r>
          </a:p>
          <a:p>
            <a:pPr lvl="1" eaLnBrk="1" hangingPunct="1">
              <a:spcBef>
                <a:spcPct val="0"/>
              </a:spcBef>
              <a:spcAft>
                <a:spcPts val="600"/>
              </a:spcAft>
            </a:pPr>
            <a:r>
              <a:rPr lang="en-US" sz="2000" smtClean="0"/>
              <a:t>On highway without congestion</a:t>
            </a:r>
          </a:p>
          <a:p>
            <a:pPr eaLnBrk="1" hangingPunct="1">
              <a:lnSpc>
                <a:spcPts val="3400"/>
              </a:lnSpc>
              <a:spcBef>
                <a:spcPct val="0"/>
              </a:spcBef>
              <a:spcAft>
                <a:spcPts val="600"/>
              </a:spcAft>
            </a:pPr>
            <a:r>
              <a:rPr lang="en-US" sz="2500" smtClean="0"/>
              <a:t>Existing site connection to interchange</a:t>
            </a:r>
          </a:p>
          <a:p>
            <a:pPr lvl="1" eaLnBrk="1" hangingPunct="1">
              <a:spcBef>
                <a:spcPct val="0"/>
              </a:spcBef>
              <a:spcAft>
                <a:spcPts val="600"/>
              </a:spcAft>
            </a:pPr>
            <a:r>
              <a:rPr lang="en-US" sz="2000" smtClean="0"/>
              <a:t>4 lane or “Super 2” lane road</a:t>
            </a:r>
          </a:p>
          <a:p>
            <a:pPr lvl="1" eaLnBrk="1" hangingPunct="1">
              <a:spcBef>
                <a:spcPct val="0"/>
              </a:spcBef>
              <a:spcAft>
                <a:spcPts val="600"/>
              </a:spcAft>
            </a:pPr>
            <a:r>
              <a:rPr lang="en-US" sz="2000" smtClean="0"/>
              <a:t>No congested locations</a:t>
            </a:r>
          </a:p>
          <a:p>
            <a:pPr lvl="1" eaLnBrk="1" hangingPunct="1">
              <a:spcBef>
                <a:spcPct val="0"/>
              </a:spcBef>
              <a:spcAft>
                <a:spcPts val="600"/>
              </a:spcAft>
            </a:pPr>
            <a:r>
              <a:rPr lang="en-US" sz="2000" smtClean="0"/>
              <a:t>Pavement designed for heavy truck traffic</a:t>
            </a:r>
          </a:p>
          <a:p>
            <a:pPr eaLnBrk="1" hangingPunct="1">
              <a:lnSpc>
                <a:spcPts val="3400"/>
              </a:lnSpc>
              <a:spcBef>
                <a:spcPct val="0"/>
              </a:spcBef>
              <a:spcAft>
                <a:spcPts val="600"/>
              </a:spcAft>
            </a:pPr>
            <a:r>
              <a:rPr lang="en-US" sz="2500" smtClean="0"/>
              <a:t>Assess access needs before committing to site</a:t>
            </a:r>
          </a:p>
          <a:p>
            <a:pPr eaLnBrk="1" hangingPunct="1">
              <a:spcBef>
                <a:spcPct val="0"/>
              </a:spcBef>
              <a:spcAft>
                <a:spcPts val="600"/>
              </a:spcAft>
              <a:buFont typeface="Wingdings" pitchFamily="2" charset="2"/>
              <a:buNone/>
            </a:pPr>
            <a:endParaRPr lang="en-US" smtClean="0"/>
          </a:p>
        </p:txBody>
      </p:sp>
      <p:sp>
        <p:nvSpPr>
          <p:cNvPr id="19460"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
        <p:nvSpPr>
          <p:cNvPr id="19461" name="Slide Number Placeholder 4"/>
          <p:cNvSpPr>
            <a:spLocks noGrp="1"/>
          </p:cNvSpPr>
          <p:nvPr>
            <p:ph type="sldNum" sz="quarter" idx="11"/>
          </p:nvPr>
        </p:nvSpPr>
        <p:spPr>
          <a:noFill/>
        </p:spPr>
        <p:txBody>
          <a:bodyPr/>
          <a:lstStyle/>
          <a:p>
            <a:fld id="{C160FD4D-7044-4853-809E-8F7E464C5665}" type="slidenum">
              <a:rPr lang="en-US" altLang="en-US">
                <a:latin typeface="Arial" pitchFamily="34" charset="0"/>
              </a:rPr>
              <a:pPr/>
              <a:t>8</a:t>
            </a:fld>
            <a:endParaRPr lang="en-US" altLang="en-US">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609600" y="457200"/>
            <a:ext cx="8382000" cy="808038"/>
          </a:xfrm>
        </p:spPr>
        <p:txBody>
          <a:bodyPr/>
          <a:lstStyle/>
          <a:p>
            <a:pPr eaLnBrk="1" hangingPunct="1"/>
            <a:r>
              <a:rPr lang="en-US" smtClean="0"/>
              <a:t>Other Helpful Tools from TxDOT</a:t>
            </a:r>
          </a:p>
        </p:txBody>
      </p:sp>
      <p:sp>
        <p:nvSpPr>
          <p:cNvPr id="20483" name="Content Placeholder 6"/>
          <p:cNvSpPr>
            <a:spLocks noGrp="1"/>
          </p:cNvSpPr>
          <p:nvPr>
            <p:ph idx="1"/>
          </p:nvPr>
        </p:nvSpPr>
        <p:spPr>
          <a:xfrm>
            <a:off x="533400" y="1600200"/>
            <a:ext cx="8458200" cy="4648200"/>
          </a:xfrm>
        </p:spPr>
        <p:txBody>
          <a:bodyPr/>
          <a:lstStyle/>
          <a:p>
            <a:pPr eaLnBrk="1" hangingPunct="1"/>
            <a:r>
              <a:rPr lang="en-US" smtClean="0"/>
              <a:t>Traffic impact analysis checklist</a:t>
            </a:r>
          </a:p>
          <a:p>
            <a:pPr eaLnBrk="1" hangingPunct="1"/>
            <a:r>
              <a:rPr lang="en-US" smtClean="0"/>
              <a:t>Site plan review checklist</a:t>
            </a:r>
          </a:p>
          <a:p>
            <a:pPr eaLnBrk="1" hangingPunct="1"/>
            <a:r>
              <a:rPr lang="en-US" smtClean="0"/>
              <a:t>Site access </a:t>
            </a:r>
            <a:br>
              <a:rPr lang="en-US" smtClean="0"/>
            </a:br>
            <a:r>
              <a:rPr lang="en-US" smtClean="0"/>
              <a:t>permit application</a:t>
            </a:r>
          </a:p>
        </p:txBody>
      </p:sp>
      <p:sp>
        <p:nvSpPr>
          <p:cNvPr id="20484" name="Footer Placeholder 3"/>
          <p:cNvSpPr>
            <a:spLocks noGrp="1"/>
          </p:cNvSpPr>
          <p:nvPr>
            <p:ph type="ftr" sz="quarter" idx="10"/>
          </p:nvPr>
        </p:nvSpPr>
        <p:spPr>
          <a:noFill/>
        </p:spPr>
        <p:txBody>
          <a:bodyPr/>
          <a:lstStyle/>
          <a:p>
            <a:r>
              <a:rPr lang="en-US" altLang="en-US">
                <a:latin typeface="Arial" pitchFamily="34" charset="0"/>
              </a:rPr>
              <a:t>Teaming for Success – TxDOT is here to help</a:t>
            </a:r>
          </a:p>
        </p:txBody>
      </p:sp>
      <p:sp>
        <p:nvSpPr>
          <p:cNvPr id="20485" name="Slide Number Placeholder 4"/>
          <p:cNvSpPr>
            <a:spLocks noGrp="1"/>
          </p:cNvSpPr>
          <p:nvPr>
            <p:ph type="sldNum" sz="quarter" idx="11"/>
          </p:nvPr>
        </p:nvSpPr>
        <p:spPr>
          <a:noFill/>
        </p:spPr>
        <p:txBody>
          <a:bodyPr/>
          <a:lstStyle/>
          <a:p>
            <a:fld id="{1F660467-6EBC-4FEA-A432-371352022C3C}" type="slidenum">
              <a:rPr lang="en-US" altLang="en-US">
                <a:latin typeface="Arial" pitchFamily="34" charset="0"/>
              </a:rPr>
              <a:pPr/>
              <a:t>9</a:t>
            </a:fld>
            <a:endParaRPr lang="en-US" altLang="en-US">
              <a:latin typeface="Arial" pitchFamily="34" charset="0"/>
            </a:endParaRPr>
          </a:p>
        </p:txBody>
      </p:sp>
      <p:pic>
        <p:nvPicPr>
          <p:cNvPr id="20486" name="Picture 2"/>
          <p:cNvPicPr>
            <a:picLocks noChangeAspect="1" noChangeArrowheads="1"/>
          </p:cNvPicPr>
          <p:nvPr/>
        </p:nvPicPr>
        <p:blipFill>
          <a:blip r:embed="rId3" cstate="print"/>
          <a:srcRect/>
          <a:stretch>
            <a:fillRect/>
          </a:stretch>
        </p:blipFill>
        <p:spPr bwMode="auto">
          <a:xfrm>
            <a:off x="4495800" y="3074988"/>
            <a:ext cx="4495800" cy="30622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2609</TotalTime>
  <Words>1389</Words>
  <Application>Microsoft Office PowerPoint</Application>
  <PresentationFormat>On-screen Show (4:3)</PresentationFormat>
  <Paragraphs>176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Edge</vt:lpstr>
      <vt:lpstr>TEAMING FOR SUCCESS “TxDOT is here to help”</vt:lpstr>
      <vt:lpstr>Texas Economic Development</vt:lpstr>
      <vt:lpstr>Common Site Selection Criteria</vt:lpstr>
      <vt:lpstr>Example – Site Needing Extensive Improvements </vt:lpstr>
      <vt:lpstr>Other Examples</vt:lpstr>
      <vt:lpstr>TxDOT Can Help</vt:lpstr>
      <vt:lpstr>Available From TxDOT</vt:lpstr>
      <vt:lpstr>TxDOT Suggestions Distribution Center Site Location</vt:lpstr>
      <vt:lpstr>Other Helpful Tools from TxDOT</vt:lpstr>
      <vt:lpstr>TxDOT is here to help</vt:lpstr>
    </vt:vector>
  </TitlesOfParts>
  <Company>Texas Transportation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cataloged by sean varner</dc:creator>
  <cp:lastModifiedBy>ntl</cp:lastModifiedBy>
  <cp:revision>192</cp:revision>
  <dcterms:created xsi:type="dcterms:W3CDTF">2009-09-25T16:29:56Z</dcterms:created>
  <dcterms:modified xsi:type="dcterms:W3CDTF">2010-06-15T19:45:42Z</dcterms:modified>
</cp:coreProperties>
</file>