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70" r:id="rId5"/>
    <p:sldId id="271" r:id="rId6"/>
    <p:sldId id="260" r:id="rId7"/>
    <p:sldId id="259" r:id="rId8"/>
    <p:sldId id="261"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750" y="-5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C851795-F530-4EF4-89A2-66A963AA90B5}" type="datetimeFigureOut">
              <a:rPr lang="en-US"/>
              <a:pPr>
                <a:defRPr/>
              </a:pPr>
              <a:t>3/19/2010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4ED3D1F-669C-4EAA-8087-73F9A635B8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marL="0" lvl="1" eaLnBrk="1" hangingPunct="1">
              <a:spcBef>
                <a:spcPct val="0"/>
              </a:spcBef>
            </a:pPr>
            <a:r>
              <a:rPr lang="en-US" sz="2400" smtClean="0"/>
              <a:t>The reviewing agencies (e.g. FDOT, DCA) no longer have authority to review future land use plan amendments in TCEAs for compliance with the requirement to “achieve and maintain level of service standards for transportation.” In dense urban land areas designated as transportation concurrency exception areas, local governments are therefore no longer required to consult with FDOT on impacts or mitigation to the SIS. </a:t>
            </a:r>
          </a:p>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26A79C-B79B-4469-9549-7C8EC742EABB}" type="slidenum">
              <a:rPr lang="en-US"/>
              <a:pPr fontAlgn="base">
                <a:spcBef>
                  <a:spcPct val="0"/>
                </a:spcBef>
                <a:spcAft>
                  <a:spcPct val="0"/>
                </a:spcAft>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356E4D57-C016-47F2-A927-E69DE9946080}" type="datetimeFigureOut">
              <a:rPr lang="en-US"/>
              <a:pPr>
                <a:defRPr/>
              </a:pPr>
              <a:t>3/19/2010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66BB4AC-F53B-48D6-A3D3-9D66E85690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4FA805-1A44-4149-B3BD-634C99938E10}" type="datetimeFigureOut">
              <a:rPr lang="en-US"/>
              <a:pPr>
                <a:defRPr/>
              </a:pPr>
              <a:t>3/19/2010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D1637C4-E0A3-49CA-8394-F699280248B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B1A1CCA-11DF-445E-8AFC-0D6CB0287817}" type="datetimeFigureOut">
              <a:rPr lang="en-US"/>
              <a:pPr>
                <a:defRPr/>
              </a:pPr>
              <a:t>3/19/2010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AB2833E-25F2-43AF-8B86-730D5272DBF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ECCFE312-EFD0-4CCD-AF9A-5F4048743AF6}" type="datetimeFigureOut">
              <a:rPr lang="en-US"/>
              <a:pPr>
                <a:defRPr/>
              </a:pPr>
              <a:t>3/19/2010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B8D9FB3-8763-4B61-B277-E874E14B59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B31BC33F-2426-40FE-B74A-8D8F7A5D4C7B}" type="datetimeFigureOut">
              <a:rPr lang="en-US"/>
              <a:pPr>
                <a:defRPr/>
              </a:pPr>
              <a:t>3/19/2010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DAF6DBD-1C98-4795-B250-AA6E51A903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144AB4A-A91D-4FEF-9484-B07C05A1936A}" type="datetimeFigureOut">
              <a:rPr lang="en-US"/>
              <a:pPr>
                <a:defRPr/>
              </a:pPr>
              <a:t>3/19/2010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F4A8EA4-5077-49C5-9D4B-62AB4B67676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D94300F-0EF8-4EAC-8E7D-D1F25643B12E}" type="datetimeFigureOut">
              <a:rPr lang="en-US"/>
              <a:pPr>
                <a:defRPr/>
              </a:pPr>
              <a:t>3/19/2010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49E8EAD-3FA5-4642-9ACC-C7D0B35C18D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BD939ED8-9FD6-4986-AECF-01509D8A0913}" type="datetimeFigureOut">
              <a:rPr lang="en-US"/>
              <a:pPr>
                <a:defRPr/>
              </a:pPr>
              <a:t>3/19/2010</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1AC6FE4A-DC63-4630-B102-1961E97447B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7C1776C-88A2-4663-B337-722B6D65D6C7}" type="datetimeFigureOut">
              <a:rPr lang="en-US"/>
              <a:pPr>
                <a:defRPr/>
              </a:pPr>
              <a:t>3/19/2010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1BB676E-5D51-48C0-B570-9756C666C3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ED63192-C0A6-4518-BE43-35395C1D75A9}" type="datetimeFigureOut">
              <a:rPr lang="en-US"/>
              <a:pPr>
                <a:defRPr/>
              </a:pPr>
              <a:t>3/19/2010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3E267BF-59AA-4706-A636-E1DDF4A4A04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D5784E1F-3369-4700-95AA-22A48F68A694}" type="datetimeFigureOut">
              <a:rPr lang="en-US"/>
              <a:pPr>
                <a:defRPr/>
              </a:pPr>
              <a:t>3/19/2010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7240D82-F25E-4FEA-B47E-DF503CD79E3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1F52D469-1F33-4C65-ADA5-83DA9B8440F1}" type="datetimeFigureOut">
              <a:rPr lang="en-US"/>
              <a:pPr>
                <a:defRPr/>
              </a:pPr>
              <a:t>3/19/2010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FEDD70C-5840-4C33-8558-1369E0858F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motion.jpg"/>
          <p:cNvPicPr>
            <a:picLocks noChangeAspect="1" noChangeArrowheads="1"/>
          </p:cNvPicPr>
          <p:nvPr/>
        </p:nvPicPr>
        <p:blipFill>
          <a:blip r:embed="rId2"/>
          <a:srcRect/>
          <a:stretch>
            <a:fillRect/>
          </a:stretch>
        </p:blipFill>
        <p:spPr bwMode="auto">
          <a:xfrm>
            <a:off x="3429000" y="1600200"/>
            <a:ext cx="5410200" cy="3657600"/>
          </a:xfrm>
          <a:prstGeom prst="rect">
            <a:avLst/>
          </a:prstGeom>
          <a:noFill/>
          <a:ln w="12700">
            <a:solidFill>
              <a:srgbClr val="FFFFFF"/>
            </a:solidFill>
            <a:miter lim="800000"/>
            <a:headEnd/>
            <a:tailEnd/>
          </a:ln>
        </p:spPr>
      </p:pic>
      <p:sp>
        <p:nvSpPr>
          <p:cNvPr id="2" name="Title 1"/>
          <p:cNvSpPr>
            <a:spLocks noGrp="1"/>
          </p:cNvSpPr>
          <p:nvPr>
            <p:ph type="ctrTitle"/>
          </p:nvPr>
        </p:nvSpPr>
        <p:spPr>
          <a:xfrm>
            <a:off x="304800" y="533400"/>
            <a:ext cx="4648200" cy="2743199"/>
          </a:xfrm>
          <a:solidFill>
            <a:schemeClr val="tx1">
              <a:lumMod val="50000"/>
            </a:schemeClr>
          </a:solidFill>
        </p:spPr>
        <p:txBody>
          <a:bodyPr/>
          <a:lstStyle/>
          <a:p>
            <a:pPr eaLnBrk="1" fontAlgn="auto" hangingPunct="1">
              <a:spcAft>
                <a:spcPts val="0"/>
              </a:spcAft>
              <a:defRPr/>
            </a:pPr>
            <a:r>
              <a:rPr lang="en-US" sz="3200" dirty="0" smtClean="0">
                <a:solidFill>
                  <a:schemeClr val="bg1"/>
                </a:solidFill>
              </a:rPr>
              <a:t>Guide for Review and Assessment of Local Mobility Plans: </a:t>
            </a:r>
            <a:br>
              <a:rPr lang="en-US" sz="3200" dirty="0" smtClean="0">
                <a:solidFill>
                  <a:schemeClr val="bg1"/>
                </a:solidFill>
              </a:rPr>
            </a:br>
            <a:r>
              <a:rPr lang="en-US" sz="3200" dirty="0" smtClean="0">
                <a:solidFill>
                  <a:schemeClr val="bg1"/>
                </a:solidFill>
              </a:rPr>
              <a:t>A Proposed Practice</a:t>
            </a:r>
            <a:br>
              <a:rPr lang="en-US" sz="3200" dirty="0" smtClean="0">
                <a:solidFill>
                  <a:schemeClr val="bg1"/>
                </a:solidFill>
              </a:rPr>
            </a:br>
            <a:endParaRPr lang="en-US" sz="2000" dirty="0">
              <a:solidFill>
                <a:schemeClr val="bg1"/>
              </a:solidFill>
            </a:endParaRPr>
          </a:p>
        </p:txBody>
      </p:sp>
      <p:sp>
        <p:nvSpPr>
          <p:cNvPr id="14339" name="Subtitle 2"/>
          <p:cNvSpPr>
            <a:spLocks noGrp="1"/>
          </p:cNvSpPr>
          <p:nvPr>
            <p:ph type="subTitle" idx="1"/>
          </p:nvPr>
        </p:nvSpPr>
        <p:spPr>
          <a:xfrm>
            <a:off x="1219200" y="5734050"/>
            <a:ext cx="7620000" cy="1200150"/>
          </a:xfrm>
        </p:spPr>
        <p:txBody>
          <a:bodyPr/>
          <a:lstStyle/>
          <a:p>
            <a:pPr marR="0" eaLnBrk="1" hangingPunct="1">
              <a:lnSpc>
                <a:spcPct val="80000"/>
              </a:lnSpc>
            </a:pPr>
            <a:r>
              <a:rPr lang="en-US" sz="1800" smtClean="0">
                <a:solidFill>
                  <a:schemeClr val="bg1"/>
                </a:solidFill>
              </a:rPr>
              <a:t>Final Report  |  BDK84 TWO#977-02</a:t>
            </a:r>
          </a:p>
          <a:p>
            <a:pPr marR="0" eaLnBrk="1" hangingPunct="1">
              <a:lnSpc>
                <a:spcPct val="80000"/>
              </a:lnSpc>
            </a:pPr>
            <a:r>
              <a:rPr lang="en-US" sz="1800" smtClean="0">
                <a:solidFill>
                  <a:schemeClr val="bg1"/>
                </a:solidFill>
              </a:rPr>
              <a:t>March 2010</a:t>
            </a:r>
          </a:p>
          <a:p>
            <a:pPr marR="0" eaLnBrk="1" hangingPunct="1">
              <a:lnSpc>
                <a:spcPct val="80000"/>
              </a:lnSpc>
            </a:pPr>
            <a:r>
              <a:rPr lang="en-US" sz="1800" smtClean="0">
                <a:solidFill>
                  <a:schemeClr val="bg1"/>
                </a:solidFill>
              </a:rPr>
              <a:t> Center for Urban Transportation Research</a:t>
            </a:r>
          </a:p>
          <a:p>
            <a:pPr marR="0" eaLnBrk="1" hangingPunct="1">
              <a:lnSpc>
                <a:spcPct val="80000"/>
              </a:lnSpc>
            </a:pPr>
            <a:r>
              <a:rPr lang="en-US" sz="1800" smtClean="0">
                <a:solidFill>
                  <a:schemeClr val="bg1"/>
                </a:solidFill>
              </a:rPr>
              <a:t>University of South Florida</a:t>
            </a:r>
          </a:p>
          <a:p>
            <a:pPr marR="0" eaLnBrk="1" hangingPunct="1">
              <a:lnSpc>
                <a:spcPct val="80000"/>
              </a:lnSpc>
            </a:pPr>
            <a:endParaRPr lang="en-US" sz="25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3"/>
          <p:cNvPicPr>
            <a:picLocks noChangeAspect="1" noChangeArrowheads="1"/>
          </p:cNvPicPr>
          <p:nvPr/>
        </p:nvPicPr>
        <p:blipFill>
          <a:blip r:embed="rId2"/>
          <a:srcRect l="1865" t="496"/>
          <a:stretch>
            <a:fillRect/>
          </a:stretch>
        </p:blipFill>
        <p:spPr bwMode="auto">
          <a:xfrm>
            <a:off x="381000" y="3200400"/>
            <a:ext cx="8524875" cy="3343275"/>
          </a:xfrm>
          <a:prstGeom prst="rect">
            <a:avLst/>
          </a:prstGeom>
          <a:noFill/>
          <a:ln w="9525">
            <a:noFill/>
            <a:miter lim="800000"/>
            <a:headEnd/>
            <a:tailEnd/>
          </a:ln>
        </p:spPr>
      </p:pic>
      <p:sp>
        <p:nvSpPr>
          <p:cNvPr id="6" name="TextBox 5"/>
          <p:cNvSpPr txBox="1"/>
          <p:nvPr/>
        </p:nvSpPr>
        <p:spPr>
          <a:xfrm>
            <a:off x="685800" y="762000"/>
            <a:ext cx="7772400" cy="1905000"/>
          </a:xfrm>
          <a:prstGeom prst="rect">
            <a:avLst/>
          </a:prstGeom>
          <a:solidFill>
            <a:schemeClr val="bg1">
              <a:lumMod val="85000"/>
            </a:schemeClr>
          </a:solidFill>
          <a:ln>
            <a:solidFill>
              <a:schemeClr val="bg1">
                <a:lumMod val="50000"/>
              </a:schemeClr>
            </a:solidFill>
          </a:ln>
          <a:scene3d>
            <a:camera prst="orthographicFront"/>
            <a:lightRig rig="threePt" dir="t"/>
          </a:scene3d>
          <a:sp3d>
            <a:bevelT w="114300" prst="hardEdge"/>
          </a:sp3d>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r>
              <a:rPr lang="en-US" sz="2400" dirty="0">
                <a:solidFill>
                  <a:schemeClr val="tx1"/>
                </a:solidFill>
              </a:rPr>
              <a:t>The “Elements” field breaks each category into core elements.  </a:t>
            </a:r>
          </a:p>
          <a:p>
            <a:pPr fontAlgn="auto">
              <a:spcBef>
                <a:spcPts val="0"/>
              </a:spcBef>
              <a:spcAft>
                <a:spcPts val="0"/>
              </a:spcAft>
              <a:defRPr/>
            </a:pPr>
            <a:endParaRPr lang="en-US" dirty="0">
              <a:solidFill>
                <a:schemeClr val="tx1"/>
              </a:solidFill>
            </a:endParaRPr>
          </a:p>
          <a:p>
            <a:pPr fontAlgn="auto">
              <a:spcBef>
                <a:spcPts val="0"/>
              </a:spcBef>
              <a:spcAft>
                <a:spcPts val="0"/>
              </a:spcAft>
              <a:defRPr/>
            </a:pPr>
            <a:r>
              <a:rPr lang="en-US" dirty="0">
                <a:solidFill>
                  <a:schemeClr val="tx1"/>
                </a:solidFill>
              </a:rPr>
              <a:t>Notice that all elements are denoted by the code for their category, followed by consecutive numbering.</a:t>
            </a:r>
          </a:p>
          <a:p>
            <a:pPr fontAlgn="auto">
              <a:spcBef>
                <a:spcPts val="0"/>
              </a:spcBef>
              <a:spcAft>
                <a:spcPts val="0"/>
              </a:spcAft>
              <a:defRPr/>
            </a:pPr>
            <a:endParaRPr lang="en-US" dirty="0">
              <a:solidFill>
                <a:schemeClr val="tx1"/>
              </a:solidFill>
            </a:endParaRPr>
          </a:p>
        </p:txBody>
      </p:sp>
      <p:sp>
        <p:nvSpPr>
          <p:cNvPr id="8" name="Down Arrow 7"/>
          <p:cNvSpPr/>
          <p:nvPr/>
        </p:nvSpPr>
        <p:spPr>
          <a:xfrm>
            <a:off x="609600" y="2743200"/>
            <a:ext cx="338138" cy="762000"/>
          </a:xfrm>
          <a:prstGeom prst="downArrow">
            <a:avLst/>
          </a:prstGeom>
          <a:solidFill>
            <a:schemeClr val="bg1">
              <a:lumMod val="85000"/>
            </a:schemeClr>
          </a:solidFill>
          <a:ln>
            <a:solidFill>
              <a:schemeClr val="bg1">
                <a:lumMod val="50000"/>
              </a:schemeClr>
            </a:solidFill>
          </a:ln>
          <a:scene3d>
            <a:camera prst="orthographicFront"/>
            <a:lightRig rig="threePt" dir="t"/>
          </a:scene3d>
          <a:sp3d>
            <a:bevelT w="146050" prst="hardEdge"/>
          </a:sp3d>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5.55556E-7 -3.7037E-6 L 0.13993 -3.7037E-6 " pathEditMode="relative" rAng="0" ptsTypes="AA">
                                      <p:cBhvr>
                                        <p:cTn id="6" dur="2000" fill="hold"/>
                                        <p:tgtEl>
                                          <p:spTgt spid="8"/>
                                        </p:tgtEl>
                                        <p:attrNameLst>
                                          <p:attrName>ppt_x</p:attrName>
                                          <p:attrName>ppt_y</p:attrName>
                                        </p:attrNameLst>
                                      </p:cBhvr>
                                      <p:rCtr x="7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3"/>
          <p:cNvPicPr>
            <a:picLocks noChangeAspect="1" noChangeArrowheads="1"/>
          </p:cNvPicPr>
          <p:nvPr/>
        </p:nvPicPr>
        <p:blipFill>
          <a:blip r:embed="rId2"/>
          <a:srcRect l="1865" t="496"/>
          <a:stretch>
            <a:fillRect/>
          </a:stretch>
        </p:blipFill>
        <p:spPr bwMode="auto">
          <a:xfrm>
            <a:off x="381000" y="3200400"/>
            <a:ext cx="8524875" cy="3343275"/>
          </a:xfrm>
          <a:prstGeom prst="rect">
            <a:avLst/>
          </a:prstGeom>
          <a:noFill/>
          <a:ln w="9525">
            <a:noFill/>
            <a:miter lim="800000"/>
            <a:headEnd/>
            <a:tailEnd/>
          </a:ln>
        </p:spPr>
      </p:pic>
      <p:sp>
        <p:nvSpPr>
          <p:cNvPr id="6" name="TextBox 5"/>
          <p:cNvSpPr txBox="1"/>
          <p:nvPr/>
        </p:nvSpPr>
        <p:spPr>
          <a:xfrm>
            <a:off x="685800" y="762000"/>
            <a:ext cx="7772400" cy="1905000"/>
          </a:xfrm>
          <a:prstGeom prst="rect">
            <a:avLst/>
          </a:prstGeom>
          <a:solidFill>
            <a:schemeClr val="bg1">
              <a:lumMod val="85000"/>
            </a:schemeClr>
          </a:solidFill>
          <a:ln>
            <a:solidFill>
              <a:schemeClr val="bg1">
                <a:lumMod val="50000"/>
              </a:schemeClr>
            </a:solidFill>
          </a:ln>
          <a:scene3d>
            <a:camera prst="orthographicFront"/>
            <a:lightRig rig="threePt" dir="t"/>
          </a:scene3d>
          <a:sp3d>
            <a:bevelT w="114300" prst="hardEdge"/>
          </a:sp3d>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r>
              <a:rPr lang="en-US" sz="2400" dirty="0">
                <a:solidFill>
                  <a:schemeClr val="tx1"/>
                </a:solidFill>
              </a:rPr>
              <a:t>The “Criteria Code” field uniquely identifies each criteria.  </a:t>
            </a:r>
          </a:p>
          <a:p>
            <a:pPr fontAlgn="auto">
              <a:spcBef>
                <a:spcPts val="0"/>
              </a:spcBef>
              <a:spcAft>
                <a:spcPts val="0"/>
              </a:spcAft>
              <a:defRPr/>
            </a:pPr>
            <a:endParaRPr lang="en-US" dirty="0">
              <a:solidFill>
                <a:schemeClr val="tx1"/>
              </a:solidFill>
            </a:endParaRPr>
          </a:p>
          <a:p>
            <a:pPr fontAlgn="auto">
              <a:spcBef>
                <a:spcPts val="0"/>
              </a:spcBef>
              <a:spcAft>
                <a:spcPts val="0"/>
              </a:spcAft>
              <a:defRPr/>
            </a:pPr>
            <a:r>
              <a:rPr lang="en-US" dirty="0">
                <a:solidFill>
                  <a:schemeClr val="tx1"/>
                </a:solidFill>
              </a:rPr>
              <a:t>Each criteria is assigned a consecutively numbered code to aid in cross referencing.</a:t>
            </a:r>
          </a:p>
        </p:txBody>
      </p:sp>
      <p:sp>
        <p:nvSpPr>
          <p:cNvPr id="7" name="Down Arrow 6"/>
          <p:cNvSpPr/>
          <p:nvPr/>
        </p:nvSpPr>
        <p:spPr>
          <a:xfrm>
            <a:off x="609600" y="2743200"/>
            <a:ext cx="338138" cy="762000"/>
          </a:xfrm>
          <a:prstGeom prst="downArrow">
            <a:avLst/>
          </a:prstGeom>
          <a:solidFill>
            <a:schemeClr val="bg1">
              <a:lumMod val="85000"/>
            </a:schemeClr>
          </a:solidFill>
          <a:ln>
            <a:solidFill>
              <a:schemeClr val="bg1">
                <a:lumMod val="50000"/>
              </a:schemeClr>
            </a:solidFill>
          </a:ln>
          <a:scene3d>
            <a:camera prst="orthographicFront"/>
            <a:lightRig rig="threePt" dir="t"/>
          </a:scene3d>
          <a:sp3d>
            <a:bevelT w="146050" prst="hardEdge"/>
          </a:sp3d>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0.13993 4.44444E-6 L 0.2316 4.44444E-6 " pathEditMode="relative" rAng="0" ptsTypes="AA">
                                      <p:cBhvr>
                                        <p:cTn id="6" dur="2000" fill="hold"/>
                                        <p:tgtEl>
                                          <p:spTgt spid="7"/>
                                        </p:tgtEl>
                                        <p:attrNameLst>
                                          <p:attrName>ppt_x</p:attrName>
                                          <p:attrName>ppt_y</p:attrName>
                                        </p:attrNameLst>
                                      </p:cBhvr>
                                      <p:rCtr x="4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3"/>
          <p:cNvPicPr>
            <a:picLocks noChangeAspect="1" noChangeArrowheads="1"/>
          </p:cNvPicPr>
          <p:nvPr/>
        </p:nvPicPr>
        <p:blipFill>
          <a:blip r:embed="rId2"/>
          <a:srcRect l="1865" t="496"/>
          <a:stretch>
            <a:fillRect/>
          </a:stretch>
        </p:blipFill>
        <p:spPr bwMode="auto">
          <a:xfrm>
            <a:off x="381000" y="3200400"/>
            <a:ext cx="8524875" cy="3343275"/>
          </a:xfrm>
          <a:prstGeom prst="rect">
            <a:avLst/>
          </a:prstGeom>
          <a:noFill/>
          <a:ln w="9525">
            <a:noFill/>
            <a:miter lim="800000"/>
            <a:headEnd/>
            <a:tailEnd/>
          </a:ln>
        </p:spPr>
      </p:pic>
      <p:sp>
        <p:nvSpPr>
          <p:cNvPr id="6" name="TextBox 5"/>
          <p:cNvSpPr txBox="1"/>
          <p:nvPr/>
        </p:nvSpPr>
        <p:spPr>
          <a:xfrm>
            <a:off x="685800" y="762000"/>
            <a:ext cx="7772400" cy="1905000"/>
          </a:xfrm>
          <a:prstGeom prst="rect">
            <a:avLst/>
          </a:prstGeom>
          <a:solidFill>
            <a:schemeClr val="bg1">
              <a:lumMod val="85000"/>
            </a:schemeClr>
          </a:solidFill>
          <a:ln>
            <a:solidFill>
              <a:schemeClr val="bg1">
                <a:lumMod val="50000"/>
              </a:schemeClr>
            </a:solidFill>
          </a:ln>
          <a:scene3d>
            <a:camera prst="orthographicFront"/>
            <a:lightRig rig="threePt" dir="t"/>
          </a:scene3d>
          <a:sp3d>
            <a:bevelT w="114300" prst="hardEdge"/>
          </a:sp3d>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r>
              <a:rPr lang="en-US" sz="2400" dirty="0">
                <a:solidFill>
                  <a:schemeClr val="tx1"/>
                </a:solidFill>
              </a:rPr>
              <a:t>The “Criteria” field includes specific items to look for in the assessment.</a:t>
            </a:r>
          </a:p>
          <a:p>
            <a:pPr fontAlgn="auto">
              <a:spcBef>
                <a:spcPts val="0"/>
              </a:spcBef>
              <a:spcAft>
                <a:spcPts val="0"/>
              </a:spcAft>
              <a:defRPr/>
            </a:pPr>
            <a:endParaRPr lang="en-US" dirty="0">
              <a:solidFill>
                <a:schemeClr val="tx1"/>
              </a:solidFill>
            </a:endParaRPr>
          </a:p>
        </p:txBody>
      </p:sp>
      <p:sp>
        <p:nvSpPr>
          <p:cNvPr id="10" name="Down Arrow 9"/>
          <p:cNvSpPr/>
          <p:nvPr/>
        </p:nvSpPr>
        <p:spPr>
          <a:xfrm>
            <a:off x="592930" y="2743200"/>
            <a:ext cx="338138" cy="762000"/>
          </a:xfrm>
          <a:prstGeom prst="downArrow">
            <a:avLst/>
          </a:prstGeom>
          <a:solidFill>
            <a:schemeClr val="bg1">
              <a:lumMod val="85000"/>
            </a:schemeClr>
          </a:solidFill>
          <a:ln>
            <a:solidFill>
              <a:schemeClr val="bg1">
                <a:lumMod val="50000"/>
              </a:schemeClr>
            </a:solidFill>
          </a:ln>
          <a:scene3d>
            <a:camera prst="orthographicFront"/>
            <a:lightRig rig="threePt" dir="t"/>
          </a:scene3d>
          <a:sp3d>
            <a:bevelT w="146050" prst="hardEdge"/>
          </a:sp3d>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0.2316 5.82929E-7 L 0.5316 5.82929E-7 " pathEditMode="relative" rAng="0" ptsTypes="AA">
                                      <p:cBhvr>
                                        <p:cTn id="6" dur="2000" fill="hold"/>
                                        <p:tgtEl>
                                          <p:spTgt spid="10"/>
                                        </p:tgtEl>
                                        <p:attrNameLst>
                                          <p:attrName>ppt_x</p:attrName>
                                          <p:attrName>ppt_y</p:attrName>
                                        </p:attrNameLst>
                                      </p:cBhvr>
                                      <p:rCtr x="15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886200" y="381000"/>
            <a:ext cx="4648200" cy="2057400"/>
          </a:xfrm>
          <a:prstGeom prst="rect">
            <a:avLst/>
          </a:prstGeom>
          <a:solidFill>
            <a:schemeClr val="accent6">
              <a:lumMod val="20000"/>
              <a:lumOff val="80000"/>
            </a:schemeClr>
          </a:solidFill>
          <a:ln w="12700">
            <a:solidFill>
              <a:srgbClr val="000000"/>
            </a:solidFill>
            <a:miter lim="800000"/>
            <a:headEnd/>
            <a:tailEnd/>
          </a:ln>
        </p:spPr>
        <p:txBody>
          <a:bodyPr lIns="36576" tIns="22860" rIns="0"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sz="1000"/>
            </a:pPr>
            <a:r>
              <a:rPr lang="en-US" sz="1600" b="1" dirty="0">
                <a:solidFill>
                  <a:srgbClr val="000000"/>
                </a:solidFill>
                <a:latin typeface="Verdana"/>
              </a:rPr>
              <a:t>Weight:</a:t>
            </a:r>
            <a:r>
              <a:rPr lang="en-US" sz="1600" dirty="0">
                <a:solidFill>
                  <a:srgbClr val="000000"/>
                </a:solidFill>
                <a:latin typeface="Verdana"/>
              </a:rPr>
              <a:t> Criteria are ranked and weighted according to their importance to maintaining mobility, mitigating congestion, or meeting modal objectives</a:t>
            </a:r>
          </a:p>
          <a:p>
            <a:pPr fontAlgn="auto">
              <a:spcBef>
                <a:spcPts val="0"/>
              </a:spcBef>
              <a:spcAft>
                <a:spcPts val="0"/>
              </a:spcAft>
              <a:defRPr sz="1000"/>
            </a:pPr>
            <a:r>
              <a:rPr lang="en-US" sz="1600" dirty="0">
                <a:solidFill>
                  <a:srgbClr val="000000"/>
                </a:solidFill>
                <a:latin typeface="Verdana"/>
              </a:rPr>
              <a:t> 5: Essential</a:t>
            </a:r>
          </a:p>
          <a:p>
            <a:pPr fontAlgn="auto">
              <a:spcBef>
                <a:spcPts val="0"/>
              </a:spcBef>
              <a:spcAft>
                <a:spcPts val="0"/>
              </a:spcAft>
              <a:defRPr sz="1000"/>
            </a:pPr>
            <a:r>
              <a:rPr lang="en-US" sz="1600" dirty="0">
                <a:solidFill>
                  <a:srgbClr val="000000"/>
                </a:solidFill>
                <a:latin typeface="Verdana"/>
              </a:rPr>
              <a:t> 3: Valuable</a:t>
            </a:r>
          </a:p>
          <a:p>
            <a:pPr fontAlgn="auto">
              <a:spcBef>
                <a:spcPts val="0"/>
              </a:spcBef>
              <a:spcAft>
                <a:spcPts val="0"/>
              </a:spcAft>
              <a:defRPr sz="1000"/>
            </a:pPr>
            <a:r>
              <a:rPr lang="en-US" sz="1600" dirty="0">
                <a:solidFill>
                  <a:srgbClr val="000000"/>
                </a:solidFill>
                <a:latin typeface="Verdana"/>
              </a:rPr>
              <a:t> 1: Supportive</a:t>
            </a:r>
          </a:p>
          <a:p>
            <a:pPr fontAlgn="auto">
              <a:spcBef>
                <a:spcPts val="0"/>
              </a:spcBef>
              <a:spcAft>
                <a:spcPts val="0"/>
              </a:spcAft>
              <a:defRPr sz="1000"/>
            </a:pPr>
            <a:r>
              <a:rPr lang="en-US" sz="1600" kern="0" dirty="0">
                <a:solidFill>
                  <a:srgbClr val="000000"/>
                </a:solidFill>
                <a:latin typeface="Verdana"/>
              </a:rPr>
              <a:t> 0: Not applicable</a:t>
            </a:r>
            <a:endParaRPr lang="en-US" sz="1600" dirty="0">
              <a:solidFill>
                <a:srgbClr val="000000"/>
              </a:solidFill>
              <a:latin typeface="Verdana"/>
            </a:endParaRPr>
          </a:p>
          <a:p>
            <a:pPr fontAlgn="auto">
              <a:spcBef>
                <a:spcPts val="0"/>
              </a:spcBef>
              <a:spcAft>
                <a:spcPts val="0"/>
              </a:spcAft>
              <a:defRPr sz="1000"/>
            </a:pPr>
            <a:endParaRPr lang="en-US" sz="1300" dirty="0">
              <a:solidFill>
                <a:srgbClr val="FF0000"/>
              </a:solidFill>
              <a:latin typeface="Verdana"/>
            </a:endParaRPr>
          </a:p>
          <a:p>
            <a:pPr fontAlgn="auto">
              <a:spcBef>
                <a:spcPts val="0"/>
              </a:spcBef>
              <a:spcAft>
                <a:spcPts val="0"/>
              </a:spcAft>
              <a:defRPr sz="1000"/>
            </a:pPr>
            <a:endParaRPr lang="en-US" sz="1300" dirty="0">
              <a:solidFill>
                <a:srgbClr val="FF0000"/>
              </a:solidFill>
              <a:latin typeface="Verdana"/>
            </a:endParaRPr>
          </a:p>
        </p:txBody>
      </p:sp>
      <p:sp>
        <p:nvSpPr>
          <p:cNvPr id="6" name="Rectangle 5"/>
          <p:cNvSpPr>
            <a:spLocks noChangeArrowheads="1"/>
          </p:cNvSpPr>
          <p:nvPr/>
        </p:nvSpPr>
        <p:spPr bwMode="auto">
          <a:xfrm>
            <a:off x="3810000" y="2590800"/>
            <a:ext cx="4724400" cy="1016000"/>
          </a:xfrm>
          <a:prstGeom prst="rect">
            <a:avLst/>
          </a:prstGeom>
          <a:noFill/>
          <a:ln w="9525">
            <a:noFill/>
            <a:miter lim="800000"/>
            <a:headEnd/>
            <a:tailEnd/>
          </a:ln>
        </p:spPr>
        <p:txBody>
          <a:bodyPr>
            <a:spAutoFit/>
          </a:bodyPr>
          <a:lstStyle/>
          <a:p>
            <a:r>
              <a:rPr lang="en-US" sz="2000">
                <a:latin typeface="Lucida Sans Unicode" pitchFamily="34" charset="0"/>
              </a:rPr>
              <a:t>Criteria considered essential are assigned a weight of 5.  If the criteria are valuable or supportive, a 3 or 1 would be assigned.</a:t>
            </a:r>
          </a:p>
        </p:txBody>
      </p:sp>
      <p:pic>
        <p:nvPicPr>
          <p:cNvPr id="27651" name="Picture 2"/>
          <p:cNvPicPr>
            <a:picLocks noChangeAspect="1" noChangeArrowheads="1"/>
          </p:cNvPicPr>
          <p:nvPr/>
        </p:nvPicPr>
        <p:blipFill>
          <a:blip r:embed="rId2"/>
          <a:srcRect l="59688" t="18489" r="24165" b="6902"/>
          <a:stretch>
            <a:fillRect/>
          </a:stretch>
        </p:blipFill>
        <p:spPr bwMode="auto">
          <a:xfrm>
            <a:off x="990600" y="228600"/>
            <a:ext cx="1752600" cy="6477000"/>
          </a:xfrm>
          <a:prstGeom prst="rect">
            <a:avLst/>
          </a:prstGeom>
          <a:noFill/>
          <a:ln w="9525">
            <a:noFill/>
            <a:miter lim="800000"/>
            <a:headEnd/>
            <a:tailEnd/>
          </a:ln>
        </p:spPr>
      </p:pic>
      <p:sp>
        <p:nvSpPr>
          <p:cNvPr id="7" name="Rectangle 6"/>
          <p:cNvSpPr>
            <a:spLocks noChangeArrowheads="1"/>
          </p:cNvSpPr>
          <p:nvPr/>
        </p:nvSpPr>
        <p:spPr bwMode="auto">
          <a:xfrm>
            <a:off x="3810000" y="4216400"/>
            <a:ext cx="4114800" cy="708025"/>
          </a:xfrm>
          <a:prstGeom prst="rect">
            <a:avLst/>
          </a:prstGeom>
          <a:noFill/>
          <a:ln w="9525">
            <a:noFill/>
            <a:miter lim="800000"/>
            <a:headEnd/>
            <a:tailEnd/>
          </a:ln>
        </p:spPr>
        <p:txBody>
          <a:bodyPr>
            <a:spAutoFit/>
          </a:bodyPr>
          <a:lstStyle/>
          <a:p>
            <a:r>
              <a:rPr lang="en-US" sz="2000">
                <a:latin typeface="Lucida Sans Unicode" pitchFamily="34" charset="0"/>
              </a:rPr>
              <a:t>Values are assigned based on these guidelines:</a:t>
            </a:r>
          </a:p>
        </p:txBody>
      </p:sp>
      <p:cxnSp>
        <p:nvCxnSpPr>
          <p:cNvPr id="9" name="Straight Arrow Connector 8"/>
          <p:cNvCxnSpPr/>
          <p:nvPr/>
        </p:nvCxnSpPr>
        <p:spPr>
          <a:xfrm rot="10800000">
            <a:off x="1295400" y="1600200"/>
            <a:ext cx="2438400" cy="13716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1" name="Straight Arrow Connector 10"/>
          <p:cNvCxnSpPr/>
          <p:nvPr/>
        </p:nvCxnSpPr>
        <p:spPr>
          <a:xfrm rot="10800000" flipV="1">
            <a:off x="1308100" y="3429000"/>
            <a:ext cx="2438400" cy="6096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12" name="Rectangle 11"/>
          <p:cNvSpPr>
            <a:spLocks noChangeArrowheads="1"/>
          </p:cNvSpPr>
          <p:nvPr/>
        </p:nvSpPr>
        <p:spPr bwMode="auto">
          <a:xfrm>
            <a:off x="3886200" y="5029200"/>
            <a:ext cx="3962400" cy="1524000"/>
          </a:xfrm>
          <a:prstGeom prst="rect">
            <a:avLst/>
          </a:prstGeom>
          <a:solidFill>
            <a:schemeClr val="accent6">
              <a:lumMod val="20000"/>
              <a:lumOff val="80000"/>
            </a:schemeClr>
          </a:solidFill>
          <a:ln w="12700">
            <a:solidFill>
              <a:srgbClr val="000000"/>
            </a:solidFill>
            <a:miter lim="800000"/>
            <a:headEnd/>
            <a:tailEnd/>
          </a:ln>
        </p:spPr>
        <p:txBody>
          <a:bodyPr lIns="36576" tIns="22860" rIns="0"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sz="1000"/>
            </a:pPr>
            <a:r>
              <a:rPr lang="en-US" sz="1600" b="1" dirty="0">
                <a:solidFill>
                  <a:srgbClr val="000000"/>
                </a:solidFill>
                <a:latin typeface="Verdana"/>
              </a:rPr>
              <a:t>Value: </a:t>
            </a:r>
            <a:r>
              <a:rPr lang="en-US" sz="1600" dirty="0">
                <a:solidFill>
                  <a:srgbClr val="000000"/>
                </a:solidFill>
                <a:latin typeface="Verdana"/>
              </a:rPr>
              <a:t>The value assigned to the criteria relative to the degree it is addressed in the plan</a:t>
            </a:r>
          </a:p>
          <a:p>
            <a:pPr fontAlgn="auto">
              <a:spcBef>
                <a:spcPts val="0"/>
              </a:spcBef>
              <a:spcAft>
                <a:spcPts val="0"/>
              </a:spcAft>
              <a:defRPr sz="1000"/>
            </a:pPr>
            <a:r>
              <a:rPr lang="en-US" sz="1600" kern="0" dirty="0">
                <a:solidFill>
                  <a:srgbClr val="000000"/>
                </a:solidFill>
                <a:latin typeface="Verdana"/>
              </a:rPr>
              <a:t> 2: Strongly </a:t>
            </a:r>
          </a:p>
          <a:p>
            <a:pPr fontAlgn="auto">
              <a:spcBef>
                <a:spcPts val="0"/>
              </a:spcBef>
              <a:spcAft>
                <a:spcPts val="0"/>
              </a:spcAft>
              <a:defRPr sz="1000"/>
            </a:pPr>
            <a:r>
              <a:rPr lang="en-US" sz="1600" kern="0" dirty="0">
                <a:solidFill>
                  <a:srgbClr val="000000"/>
                </a:solidFill>
                <a:latin typeface="Verdana"/>
              </a:rPr>
              <a:t> 1: Moderately</a:t>
            </a:r>
          </a:p>
          <a:p>
            <a:pPr fontAlgn="auto">
              <a:spcBef>
                <a:spcPts val="0"/>
              </a:spcBef>
              <a:spcAft>
                <a:spcPts val="0"/>
              </a:spcAft>
              <a:defRPr sz="1000"/>
            </a:pPr>
            <a:r>
              <a:rPr lang="en-US" sz="1600" kern="0" dirty="0">
                <a:solidFill>
                  <a:srgbClr val="000000"/>
                </a:solidFill>
                <a:latin typeface="Verdana"/>
              </a:rPr>
              <a:t> 0: Not</a:t>
            </a:r>
          </a:p>
          <a:p>
            <a:pPr fontAlgn="auto">
              <a:spcBef>
                <a:spcPts val="0"/>
              </a:spcBef>
              <a:spcAft>
                <a:spcPts val="0"/>
              </a:spcAft>
              <a:defRPr sz="1000"/>
            </a:pPr>
            <a:endParaRPr lang="en-US" sz="800" kern="0" dirty="0">
              <a:solidFill>
                <a:srgbClr val="000000"/>
              </a:solidFill>
              <a:latin typeface="Verdana"/>
            </a:endParaRPr>
          </a:p>
          <a:p>
            <a:pPr fontAlgn="auto">
              <a:spcBef>
                <a:spcPts val="0"/>
              </a:spcBef>
              <a:spcAft>
                <a:spcPts val="0"/>
              </a:spcAft>
              <a:defRPr sz="1000"/>
            </a:pPr>
            <a:endParaRPr lang="en-US" sz="800" kern="0" dirty="0">
              <a:solidFill>
                <a:srgbClr val="FF0000"/>
              </a:solidFill>
              <a:latin typeface="Verdana"/>
            </a:endParaRPr>
          </a:p>
          <a:p>
            <a:pPr fontAlgn="auto">
              <a:spcBef>
                <a:spcPts val="0"/>
              </a:spcBef>
              <a:spcAft>
                <a:spcPts val="0"/>
              </a:spcAft>
              <a:defRPr sz="1000"/>
            </a:pPr>
            <a:r>
              <a:rPr lang="en-US" sz="800" dirty="0">
                <a:solidFill>
                  <a:srgbClr val="000000"/>
                </a:solidFill>
                <a:latin typeface="Verdana"/>
              </a:rPr>
              <a:t> </a:t>
            </a:r>
            <a:endParaRPr lang="en-US" sz="800" strike="sngStrike" dirty="0">
              <a:solidFill>
                <a:srgbClr val="FF0000"/>
              </a:solidFill>
              <a:latin typeface="Verdana"/>
            </a:endParaRPr>
          </a:p>
          <a:p>
            <a:pPr fontAlgn="auto">
              <a:spcBef>
                <a:spcPts val="0"/>
              </a:spcBef>
              <a:spcAft>
                <a:spcPts val="0"/>
              </a:spcAft>
              <a:defRPr sz="1000"/>
            </a:pPr>
            <a:endParaRPr lang="en-US" sz="1400" dirty="0">
              <a:solidFill>
                <a:srgbClr val="FF0000"/>
              </a:solidFill>
              <a:latin typeface="Verdana"/>
            </a:endParaRPr>
          </a:p>
        </p:txBody>
      </p:sp>
      <p:cxnSp>
        <p:nvCxnSpPr>
          <p:cNvPr id="13" name="Straight Arrow Connector 12"/>
          <p:cNvCxnSpPr>
            <a:stCxn id="7" idx="1"/>
          </p:cNvCxnSpPr>
          <p:nvPr/>
        </p:nvCxnSpPr>
        <p:spPr>
          <a:xfrm rot="10800000" flipV="1">
            <a:off x="1600200" y="4570413"/>
            <a:ext cx="2209800" cy="458787"/>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10" name="Rounded Rectangle 9"/>
          <p:cNvSpPr/>
          <p:nvPr/>
        </p:nvSpPr>
        <p:spPr>
          <a:xfrm>
            <a:off x="946150" y="1317625"/>
            <a:ext cx="381000" cy="5410200"/>
          </a:xfrm>
          <a:prstGeom prst="roundRect">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14" name="Rounded Rectangle 13"/>
          <p:cNvSpPr/>
          <p:nvPr/>
        </p:nvSpPr>
        <p:spPr>
          <a:xfrm>
            <a:off x="1295400" y="1317625"/>
            <a:ext cx="381000" cy="5410200"/>
          </a:xfrm>
          <a:prstGeom prst="roundRect">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1"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2000"/>
                                        <p:tgtEl>
                                          <p:spTgt spid="10"/>
                                        </p:tgtEl>
                                      </p:cBhvr>
                                    </p:animEffect>
                                  </p:childTnLst>
                                </p:cTn>
                              </p:par>
                            </p:childTnLst>
                          </p:cTn>
                        </p:par>
                        <p:par>
                          <p:cTn id="15" fill="hold">
                            <p:stCondLst>
                              <p:cond delay="4000"/>
                            </p:stCondLst>
                            <p:childTnLst>
                              <p:par>
                                <p:cTn id="16" presetID="10" presetClass="entr" presetSubtype="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par>
                          <p:cTn id="19" fill="hold">
                            <p:stCondLst>
                              <p:cond delay="5000"/>
                            </p:stCondLst>
                            <p:childTnLst>
                              <p:par>
                                <p:cTn id="20" presetID="10" presetClass="exit" presetSubtype="0" fill="hold" nodeType="afterEffect">
                                  <p:stCondLst>
                                    <p:cond delay="0"/>
                                  </p:stCondLst>
                                  <p:childTnLst>
                                    <p:animEffect transition="out" filter="fade">
                                      <p:cBhvr>
                                        <p:cTn id="21" dur="1000"/>
                                        <p:tgtEl>
                                          <p:spTgt spid="9"/>
                                        </p:tgtEl>
                                      </p:cBhvr>
                                    </p:animEffect>
                                    <p:set>
                                      <p:cBhvr>
                                        <p:cTn id="22" dur="1" fill="hold">
                                          <p:stCondLst>
                                            <p:cond delay="999"/>
                                          </p:stCondLst>
                                        </p:cTn>
                                        <p:tgtEl>
                                          <p:spTgt spid="9"/>
                                        </p:tgtEl>
                                        <p:attrNameLst>
                                          <p:attrName>style.visibility</p:attrName>
                                        </p:attrNameLst>
                                      </p:cBhvr>
                                      <p:to>
                                        <p:strVal val="hidden"/>
                                      </p:to>
                                    </p:set>
                                  </p:childTnLst>
                                </p:cTn>
                              </p:par>
                            </p:childTnLst>
                          </p:cTn>
                        </p:par>
                        <p:par>
                          <p:cTn id="23" fill="hold">
                            <p:stCondLst>
                              <p:cond delay="6000"/>
                            </p:stCondLst>
                            <p:childTnLst>
                              <p:par>
                                <p:cTn id="24" presetID="10" presetClass="entr" presetSubtype="0" fill="hold" nodeType="afterEffect">
                                  <p:stCondLst>
                                    <p:cond delay="100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childTnLst>
                                </p:cTn>
                              </p:par>
                            </p:childTnLst>
                          </p:cTn>
                        </p:par>
                        <p:par>
                          <p:cTn id="27" fill="hold">
                            <p:stCondLst>
                              <p:cond delay="8000"/>
                            </p:stCondLst>
                            <p:childTnLst>
                              <p:par>
                                <p:cTn id="28" presetID="10" presetClass="exit" presetSubtype="0" fill="hold" nodeType="afterEffect">
                                  <p:stCondLst>
                                    <p:cond delay="0"/>
                                  </p:stCondLst>
                                  <p:childTnLst>
                                    <p:animEffect transition="out" filter="fade">
                                      <p:cBhvr>
                                        <p:cTn id="29" dur="1000"/>
                                        <p:tgtEl>
                                          <p:spTgt spid="11"/>
                                        </p:tgtEl>
                                      </p:cBhvr>
                                    </p:animEffect>
                                    <p:set>
                                      <p:cBhvr>
                                        <p:cTn id="30" dur="1" fill="hold">
                                          <p:stCondLst>
                                            <p:cond delay="999"/>
                                          </p:stCondLst>
                                        </p:cTn>
                                        <p:tgtEl>
                                          <p:spTgt spid="11"/>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2000"/>
                                        <p:tgtEl>
                                          <p:spTgt spid="10"/>
                                        </p:tgtEl>
                                      </p:cBhvr>
                                    </p:animEffect>
                                    <p:set>
                                      <p:cBhvr>
                                        <p:cTn id="33" dur="1" fill="hold">
                                          <p:stCondLst>
                                            <p:cond delay="1999"/>
                                          </p:stCondLst>
                                        </p:cTn>
                                        <p:tgtEl>
                                          <p:spTgt spid="10"/>
                                        </p:tgtEl>
                                        <p:attrNameLst>
                                          <p:attrName>style.visibility</p:attrName>
                                        </p:attrNameLst>
                                      </p:cBhvr>
                                      <p:to>
                                        <p:strVal val="hidden"/>
                                      </p:to>
                                    </p:set>
                                  </p:childTnLst>
                                </p:cTn>
                              </p:par>
                            </p:childTnLst>
                          </p:cTn>
                        </p:par>
                        <p:par>
                          <p:cTn id="34" fill="hold">
                            <p:stCondLst>
                              <p:cond delay="10000"/>
                            </p:stCondLst>
                            <p:childTnLst>
                              <p:par>
                                <p:cTn id="35" presetID="3" presetClass="emph" presetSubtype="2" fill="hold" grpId="0" nodeType="afterEffect">
                                  <p:stCondLst>
                                    <p:cond delay="0"/>
                                  </p:stCondLst>
                                  <p:childTnLst>
                                    <p:animClr clrSpc="rgb" dir="cw">
                                      <p:cBhvr override="childStyle">
                                        <p:cTn id="36" dur="2000" fill="hold"/>
                                        <p:tgtEl>
                                          <p:spTgt spid="6"/>
                                        </p:tgtEl>
                                        <p:attrNameLst>
                                          <p:attrName>style.color</p:attrName>
                                        </p:attrNameLst>
                                      </p:cBhvr>
                                      <p:to>
                                        <a:srgbClr val="615A53"/>
                                      </p:to>
                                    </p:animClr>
                                  </p:childTnLst>
                                </p:cTn>
                              </p:par>
                              <p:par>
                                <p:cTn id="37" presetID="10"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2000"/>
                                        <p:tgtEl>
                                          <p:spTgt spid="7"/>
                                        </p:tgtEl>
                                      </p:cBhvr>
                                    </p:animEffect>
                                  </p:childTnLst>
                                </p:cTn>
                              </p:par>
                              <p:par>
                                <p:cTn id="40" presetID="10"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000"/>
                                        <p:tgtEl>
                                          <p:spTgt spid="1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2000"/>
                                        <p:tgtEl>
                                          <p:spTgt spid="14"/>
                                        </p:tgtEl>
                                      </p:cBhvr>
                                    </p:animEffect>
                                  </p:childTnLst>
                                </p:cTn>
                              </p:par>
                            </p:childTnLst>
                          </p:cTn>
                        </p:par>
                        <p:par>
                          <p:cTn id="46" fill="hold">
                            <p:stCondLst>
                              <p:cond delay="12000"/>
                            </p:stCondLst>
                            <p:childTnLst>
                              <p:par>
                                <p:cTn id="47" presetID="10" presetClass="entr" presetSubtype="0" fill="hold" nodeType="afterEffect">
                                  <p:stCondLst>
                                    <p:cond delay="100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childTnLst>
                                </p:cTn>
                              </p:par>
                            </p:childTnLst>
                          </p:cTn>
                        </p:par>
                        <p:par>
                          <p:cTn id="50" fill="hold">
                            <p:stCondLst>
                              <p:cond delay="14000"/>
                            </p:stCondLst>
                            <p:childTnLst>
                              <p:par>
                                <p:cTn id="51" presetID="10" presetClass="exit" presetSubtype="0" fill="hold" nodeType="afterEffect">
                                  <p:stCondLst>
                                    <p:cond delay="2000"/>
                                  </p:stCondLst>
                                  <p:childTnLst>
                                    <p:animEffect transition="out" filter="fade">
                                      <p:cBhvr>
                                        <p:cTn id="52" dur="1000"/>
                                        <p:tgtEl>
                                          <p:spTgt spid="13"/>
                                        </p:tgtEl>
                                      </p:cBhvr>
                                    </p:animEffect>
                                    <p:set>
                                      <p:cBhvr>
                                        <p:cTn id="53" dur="1" fill="hold">
                                          <p:stCondLst>
                                            <p:cond delay="999"/>
                                          </p:stCondLst>
                                        </p:cTn>
                                        <p:tgtEl>
                                          <p:spTgt spid="13"/>
                                        </p:tgtEl>
                                        <p:attrNameLst>
                                          <p:attrName>style.visibility</p:attrName>
                                        </p:attrNameLst>
                                      </p:cBhvr>
                                      <p:to>
                                        <p:strVal val="hidden"/>
                                      </p:to>
                                    </p:set>
                                  </p:childTnLst>
                                </p:cTn>
                              </p:par>
                            </p:childTnLst>
                          </p:cTn>
                        </p:par>
                        <p:par>
                          <p:cTn id="54" fill="hold">
                            <p:stCondLst>
                              <p:cond delay="17000"/>
                            </p:stCondLst>
                            <p:childTnLst>
                              <p:par>
                                <p:cTn id="55" presetID="10" presetClass="exit" presetSubtype="0" fill="hold" grpId="1" nodeType="after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6" grpId="1"/>
      <p:bldP spid="7" grpId="0"/>
      <p:bldP spid="10" grpId="0" animBg="1"/>
      <p:bldP spid="10" grpId="1" animBg="1"/>
      <p:bldP spid="14" grpId="0" animBg="1"/>
      <p:bldP spid="1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p:cNvPicPr>
            <a:picLocks noChangeAspect="1" noChangeArrowheads="1"/>
          </p:cNvPicPr>
          <p:nvPr/>
        </p:nvPicPr>
        <p:blipFill>
          <a:blip r:embed="rId2"/>
          <a:srcRect l="59688" t="18489" r="24165" b="6902"/>
          <a:stretch>
            <a:fillRect/>
          </a:stretch>
        </p:blipFill>
        <p:spPr bwMode="auto">
          <a:xfrm>
            <a:off x="990600" y="228600"/>
            <a:ext cx="1752600" cy="6477000"/>
          </a:xfrm>
          <a:prstGeom prst="rect">
            <a:avLst/>
          </a:prstGeom>
          <a:noFill/>
          <a:ln w="9525">
            <a:noFill/>
            <a:miter lim="800000"/>
            <a:headEnd/>
            <a:tailEnd/>
          </a:ln>
        </p:spPr>
      </p:pic>
      <p:sp>
        <p:nvSpPr>
          <p:cNvPr id="10" name="TextBox 9"/>
          <p:cNvSpPr txBox="1">
            <a:spLocks noChangeArrowheads="1"/>
          </p:cNvSpPr>
          <p:nvPr/>
        </p:nvSpPr>
        <p:spPr bwMode="auto">
          <a:xfrm>
            <a:off x="3962400" y="1066800"/>
            <a:ext cx="4038600" cy="1016000"/>
          </a:xfrm>
          <a:prstGeom prst="rect">
            <a:avLst/>
          </a:prstGeom>
          <a:noFill/>
          <a:ln w="9525">
            <a:noFill/>
            <a:miter lim="800000"/>
            <a:headEnd/>
            <a:tailEnd/>
          </a:ln>
        </p:spPr>
        <p:txBody>
          <a:bodyPr>
            <a:spAutoFit/>
          </a:bodyPr>
          <a:lstStyle/>
          <a:p>
            <a:r>
              <a:rPr lang="en-US" sz="2000">
                <a:latin typeface="Lucida Sans Unicode" pitchFamily="34" charset="0"/>
              </a:rPr>
              <a:t>The Score for each criteria is equal to the Weight multiplied by the Value for each criteria.  </a:t>
            </a:r>
          </a:p>
        </p:txBody>
      </p:sp>
      <p:sp>
        <p:nvSpPr>
          <p:cNvPr id="14" name="TextBox 13"/>
          <p:cNvSpPr txBox="1">
            <a:spLocks noChangeArrowheads="1"/>
          </p:cNvSpPr>
          <p:nvPr/>
        </p:nvSpPr>
        <p:spPr bwMode="auto">
          <a:xfrm>
            <a:off x="3854450" y="3705225"/>
            <a:ext cx="4267200" cy="1323975"/>
          </a:xfrm>
          <a:prstGeom prst="rect">
            <a:avLst/>
          </a:prstGeom>
          <a:noFill/>
          <a:ln w="9525">
            <a:noFill/>
            <a:miter lim="800000"/>
            <a:headEnd/>
            <a:tailEnd/>
          </a:ln>
        </p:spPr>
        <p:txBody>
          <a:bodyPr>
            <a:spAutoFit/>
          </a:bodyPr>
          <a:lstStyle/>
          <a:p>
            <a:r>
              <a:rPr lang="en-US" sz="2000">
                <a:latin typeface="Lucida Sans Unicode" pitchFamily="34" charset="0"/>
              </a:rPr>
              <a:t>The Maximum Points Available for each criteria is equal to the Weight multiplied by the highest Value possible, being “2”.  </a:t>
            </a:r>
          </a:p>
        </p:txBody>
      </p:sp>
      <p:sp>
        <p:nvSpPr>
          <p:cNvPr id="15" name="TextBox 14"/>
          <p:cNvSpPr txBox="1">
            <a:spLocks noChangeArrowheads="1"/>
          </p:cNvSpPr>
          <p:nvPr/>
        </p:nvSpPr>
        <p:spPr bwMode="auto">
          <a:xfrm>
            <a:off x="3581400" y="2209800"/>
            <a:ext cx="4724400" cy="523875"/>
          </a:xfrm>
          <a:prstGeom prst="rect">
            <a:avLst/>
          </a:prstGeom>
          <a:noFill/>
          <a:ln w="9525">
            <a:noFill/>
            <a:miter lim="800000"/>
            <a:headEnd/>
            <a:tailEnd/>
          </a:ln>
        </p:spPr>
        <p:txBody>
          <a:bodyPr>
            <a:spAutoFit/>
          </a:bodyPr>
          <a:lstStyle/>
          <a:p>
            <a:pPr algn="ctr"/>
            <a:r>
              <a:rPr lang="en-US" sz="2800">
                <a:latin typeface="Lucida Sans Unicode" pitchFamily="34" charset="0"/>
              </a:rPr>
              <a:t>Score = Weight x Value</a:t>
            </a:r>
          </a:p>
        </p:txBody>
      </p:sp>
      <p:sp>
        <p:nvSpPr>
          <p:cNvPr id="16" name="TextBox 15"/>
          <p:cNvSpPr txBox="1">
            <a:spLocks noChangeArrowheads="1"/>
          </p:cNvSpPr>
          <p:nvPr/>
        </p:nvSpPr>
        <p:spPr bwMode="auto">
          <a:xfrm>
            <a:off x="3276600" y="5267325"/>
            <a:ext cx="5257800" cy="523875"/>
          </a:xfrm>
          <a:prstGeom prst="rect">
            <a:avLst/>
          </a:prstGeom>
          <a:noFill/>
          <a:ln w="9525">
            <a:noFill/>
            <a:miter lim="800000"/>
            <a:headEnd/>
            <a:tailEnd/>
          </a:ln>
        </p:spPr>
        <p:txBody>
          <a:bodyPr>
            <a:spAutoFit/>
          </a:bodyPr>
          <a:lstStyle/>
          <a:p>
            <a:pPr algn="ctr"/>
            <a:r>
              <a:rPr lang="en-US" sz="2800">
                <a:latin typeface="Lucida Sans Unicode" pitchFamily="34" charset="0"/>
              </a:rPr>
              <a:t>Max Points Available = Weight x 2</a:t>
            </a:r>
          </a:p>
        </p:txBody>
      </p:sp>
      <p:grpSp>
        <p:nvGrpSpPr>
          <p:cNvPr id="2" name="Group 55"/>
          <p:cNvGrpSpPr>
            <a:grpSpLocks/>
          </p:cNvGrpSpPr>
          <p:nvPr/>
        </p:nvGrpSpPr>
        <p:grpSpPr bwMode="auto">
          <a:xfrm>
            <a:off x="1143000" y="1397000"/>
            <a:ext cx="660400" cy="4999038"/>
            <a:chOff x="1142876" y="1397000"/>
            <a:chExt cx="660648" cy="4998542"/>
          </a:xfrm>
        </p:grpSpPr>
        <p:sp>
          <p:nvSpPr>
            <p:cNvPr id="28679" name="TextBox 18"/>
            <p:cNvSpPr txBox="1">
              <a:spLocks noChangeArrowheads="1"/>
            </p:cNvSpPr>
            <p:nvPr/>
          </p:nvSpPr>
          <p:spPr bwMode="auto">
            <a:xfrm>
              <a:off x="1143000" y="211986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680" name="TextBox 21"/>
            <p:cNvSpPr txBox="1">
              <a:spLocks noChangeArrowheads="1"/>
            </p:cNvSpPr>
            <p:nvPr/>
          </p:nvSpPr>
          <p:spPr bwMode="auto">
            <a:xfrm>
              <a:off x="1490618" y="213360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nvGrpSpPr>
            <p:cNvPr id="28681" name="Group 24"/>
            <p:cNvGrpSpPr>
              <a:grpSpLocks/>
            </p:cNvGrpSpPr>
            <p:nvPr/>
          </p:nvGrpSpPr>
          <p:grpSpPr bwMode="auto">
            <a:xfrm>
              <a:off x="1143000" y="2469058"/>
              <a:ext cx="660524" cy="413842"/>
              <a:chOff x="1143000" y="2469058"/>
              <a:chExt cx="660524" cy="413842"/>
            </a:xfrm>
          </p:grpSpPr>
          <p:sp>
            <p:nvSpPr>
              <p:cNvPr id="28712" name="TextBox 22"/>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713" name="TextBox 23"/>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nvGrpSpPr>
            <p:cNvPr id="28682" name="Group 25"/>
            <p:cNvGrpSpPr>
              <a:grpSpLocks/>
            </p:cNvGrpSpPr>
            <p:nvPr/>
          </p:nvGrpSpPr>
          <p:grpSpPr bwMode="auto">
            <a:xfrm>
              <a:off x="1142876" y="3002458"/>
              <a:ext cx="660524" cy="413842"/>
              <a:chOff x="1143000" y="2469058"/>
              <a:chExt cx="660524" cy="413842"/>
            </a:xfrm>
          </p:grpSpPr>
          <p:sp>
            <p:nvSpPr>
              <p:cNvPr id="28710" name="TextBox 26"/>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711" name="TextBox 27"/>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nvGrpSpPr>
            <p:cNvPr id="28683" name="Group 28"/>
            <p:cNvGrpSpPr>
              <a:grpSpLocks/>
            </p:cNvGrpSpPr>
            <p:nvPr/>
          </p:nvGrpSpPr>
          <p:grpSpPr bwMode="auto">
            <a:xfrm>
              <a:off x="1143000" y="1397000"/>
              <a:ext cx="660524" cy="413842"/>
              <a:chOff x="1143000" y="2469058"/>
              <a:chExt cx="660524" cy="413842"/>
            </a:xfrm>
          </p:grpSpPr>
          <p:sp>
            <p:nvSpPr>
              <p:cNvPr id="28708" name="TextBox 29"/>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709" name="TextBox 30"/>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nvGrpSpPr>
            <p:cNvPr id="28684" name="Group 31"/>
            <p:cNvGrpSpPr>
              <a:grpSpLocks/>
            </p:cNvGrpSpPr>
            <p:nvPr/>
          </p:nvGrpSpPr>
          <p:grpSpPr bwMode="auto">
            <a:xfrm>
              <a:off x="1143000" y="1752600"/>
              <a:ext cx="660524" cy="413842"/>
              <a:chOff x="1143000" y="2469058"/>
              <a:chExt cx="660524" cy="413842"/>
            </a:xfrm>
          </p:grpSpPr>
          <p:sp>
            <p:nvSpPr>
              <p:cNvPr id="28706" name="TextBox 32"/>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707" name="TextBox 33"/>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nvGrpSpPr>
            <p:cNvPr id="28685" name="Group 34"/>
            <p:cNvGrpSpPr>
              <a:grpSpLocks/>
            </p:cNvGrpSpPr>
            <p:nvPr/>
          </p:nvGrpSpPr>
          <p:grpSpPr bwMode="auto">
            <a:xfrm>
              <a:off x="1143000" y="3505200"/>
              <a:ext cx="660524" cy="413842"/>
              <a:chOff x="1143000" y="2469058"/>
              <a:chExt cx="660524" cy="413842"/>
            </a:xfrm>
          </p:grpSpPr>
          <p:sp>
            <p:nvSpPr>
              <p:cNvPr id="28704" name="TextBox 35"/>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705" name="TextBox 36"/>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nvGrpSpPr>
            <p:cNvPr id="28686" name="Group 37"/>
            <p:cNvGrpSpPr>
              <a:grpSpLocks/>
            </p:cNvGrpSpPr>
            <p:nvPr/>
          </p:nvGrpSpPr>
          <p:grpSpPr bwMode="auto">
            <a:xfrm>
              <a:off x="1143000" y="3911600"/>
              <a:ext cx="660524" cy="413842"/>
              <a:chOff x="1143000" y="2469058"/>
              <a:chExt cx="660524" cy="413842"/>
            </a:xfrm>
          </p:grpSpPr>
          <p:sp>
            <p:nvSpPr>
              <p:cNvPr id="28702" name="TextBox 38"/>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703" name="TextBox 39"/>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nvGrpSpPr>
            <p:cNvPr id="28687" name="Group 40"/>
            <p:cNvGrpSpPr>
              <a:grpSpLocks/>
            </p:cNvGrpSpPr>
            <p:nvPr/>
          </p:nvGrpSpPr>
          <p:grpSpPr bwMode="auto">
            <a:xfrm>
              <a:off x="1143000" y="4330700"/>
              <a:ext cx="660524" cy="413842"/>
              <a:chOff x="1143000" y="2469058"/>
              <a:chExt cx="660524" cy="413842"/>
            </a:xfrm>
          </p:grpSpPr>
          <p:sp>
            <p:nvSpPr>
              <p:cNvPr id="28700" name="TextBox 41"/>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701" name="TextBox 42"/>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nvGrpSpPr>
            <p:cNvPr id="28688" name="Group 43"/>
            <p:cNvGrpSpPr>
              <a:grpSpLocks/>
            </p:cNvGrpSpPr>
            <p:nvPr/>
          </p:nvGrpSpPr>
          <p:grpSpPr bwMode="auto">
            <a:xfrm>
              <a:off x="1143000" y="4864100"/>
              <a:ext cx="660524" cy="413842"/>
              <a:chOff x="1143000" y="2469058"/>
              <a:chExt cx="660524" cy="413842"/>
            </a:xfrm>
          </p:grpSpPr>
          <p:sp>
            <p:nvSpPr>
              <p:cNvPr id="28698" name="TextBox 44"/>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699" name="TextBox 45"/>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nvGrpSpPr>
            <p:cNvPr id="28689" name="Group 46"/>
            <p:cNvGrpSpPr>
              <a:grpSpLocks/>
            </p:cNvGrpSpPr>
            <p:nvPr/>
          </p:nvGrpSpPr>
          <p:grpSpPr bwMode="auto">
            <a:xfrm>
              <a:off x="1143000" y="5270500"/>
              <a:ext cx="660524" cy="413842"/>
              <a:chOff x="1143000" y="2469058"/>
              <a:chExt cx="660524" cy="413842"/>
            </a:xfrm>
          </p:grpSpPr>
          <p:sp>
            <p:nvSpPr>
              <p:cNvPr id="28696" name="TextBox 47"/>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697" name="TextBox 48"/>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nvGrpSpPr>
            <p:cNvPr id="28690" name="Group 49"/>
            <p:cNvGrpSpPr>
              <a:grpSpLocks/>
            </p:cNvGrpSpPr>
            <p:nvPr/>
          </p:nvGrpSpPr>
          <p:grpSpPr bwMode="auto">
            <a:xfrm>
              <a:off x="1143000" y="5613400"/>
              <a:ext cx="660524" cy="413842"/>
              <a:chOff x="1143000" y="2469058"/>
              <a:chExt cx="660524" cy="413842"/>
            </a:xfrm>
          </p:grpSpPr>
          <p:sp>
            <p:nvSpPr>
              <p:cNvPr id="28694" name="TextBox 50"/>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695" name="TextBox 51"/>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nvGrpSpPr>
            <p:cNvPr id="28691" name="Group 52"/>
            <p:cNvGrpSpPr>
              <a:grpSpLocks/>
            </p:cNvGrpSpPr>
            <p:nvPr/>
          </p:nvGrpSpPr>
          <p:grpSpPr bwMode="auto">
            <a:xfrm>
              <a:off x="1143000" y="5981700"/>
              <a:ext cx="660524" cy="413842"/>
              <a:chOff x="1143000" y="2469058"/>
              <a:chExt cx="660524" cy="413842"/>
            </a:xfrm>
          </p:grpSpPr>
          <p:sp>
            <p:nvSpPr>
              <p:cNvPr id="28692" name="TextBox 53"/>
              <p:cNvSpPr txBox="1">
                <a:spLocks noChangeArrowheads="1"/>
              </p:cNvSpPr>
              <p:nvPr/>
            </p:nvSpPr>
            <p:spPr bwMode="auto">
              <a:xfrm>
                <a:off x="1143000" y="2469058"/>
                <a:ext cx="303288"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x</a:t>
                </a:r>
              </a:p>
            </p:txBody>
          </p:sp>
          <p:sp>
            <p:nvSpPr>
              <p:cNvPr id="28693" name="TextBox 54"/>
              <p:cNvSpPr txBox="1">
                <a:spLocks noChangeArrowheads="1"/>
              </p:cNvSpPr>
              <p:nvPr/>
            </p:nvSpPr>
            <p:spPr bwMode="auto">
              <a:xfrm>
                <a:off x="1490618" y="2482790"/>
                <a:ext cx="312906" cy="400110"/>
              </a:xfrm>
              <a:prstGeom prst="rect">
                <a:avLst/>
              </a:prstGeom>
              <a:noFill/>
              <a:ln w="9525">
                <a:noFill/>
                <a:miter lim="800000"/>
                <a:headEnd/>
                <a:tailEnd/>
              </a:ln>
            </p:spPr>
            <p:txBody>
              <a:bodyPr wrap="none">
                <a:spAutoFit/>
              </a:bodyPr>
              <a:lstStyle/>
              <a:p>
                <a:r>
                  <a:rPr lang="en-US" sz="2000" b="1">
                    <a:solidFill>
                      <a:srgbClr val="C00000"/>
                    </a:solidFill>
                    <a:latin typeface="Lucida Sans Unicode" pitchFamily="34" charset="0"/>
                  </a:rPr>
                  <a:t>=</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1000"/>
                            </p:stCondLst>
                            <p:childTnLst>
                              <p:par>
                                <p:cTn id="8" presetID="10" presetClass="entr" presetSubtype="0" fill="hold" grpId="0" nodeType="afterEffect">
                                  <p:stCondLst>
                                    <p:cond delay="150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2000"/>
                                        <p:tgtEl>
                                          <p:spTgt spid="15"/>
                                        </p:tgtEl>
                                      </p:cBhvr>
                                    </p:animEffect>
                                  </p:childTnLst>
                                </p:cTn>
                              </p:par>
                            </p:childTnLst>
                          </p:cTn>
                        </p:par>
                        <p:par>
                          <p:cTn id="11" fill="hold">
                            <p:stCondLst>
                              <p:cond delay="4500"/>
                            </p:stCondLst>
                            <p:childTnLst>
                              <p:par>
                                <p:cTn id="12" presetID="22" presetClass="entr" presetSubtype="1"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par>
                          <p:cTn id="15" fill="hold">
                            <p:stCondLst>
                              <p:cond delay="5000"/>
                            </p:stCondLst>
                            <p:childTnLst>
                              <p:par>
                                <p:cTn id="16" presetID="1" presetClass="exit" presetSubtype="0" fill="hold" nodeType="afterEffect">
                                  <p:stCondLst>
                                    <p:cond delay="1500"/>
                                  </p:stCondLst>
                                  <p:childTnLst>
                                    <p:set>
                                      <p:cBhvr>
                                        <p:cTn id="17" dur="1" fill="hold">
                                          <p:stCondLst>
                                            <p:cond delay="0"/>
                                          </p:stCondLst>
                                        </p:cTn>
                                        <p:tgtEl>
                                          <p:spTgt spid="2"/>
                                        </p:tgtEl>
                                        <p:attrNameLst>
                                          <p:attrName>style.visibility</p:attrName>
                                        </p:attrNameLst>
                                      </p:cBhvr>
                                      <p:to>
                                        <p:strVal val="hidden"/>
                                      </p:to>
                                    </p:set>
                                  </p:childTnLst>
                                </p:cTn>
                              </p:par>
                            </p:childTnLst>
                          </p:cTn>
                        </p:par>
                        <p:par>
                          <p:cTn id="18" fill="hold">
                            <p:stCondLst>
                              <p:cond delay="6500"/>
                            </p:stCondLst>
                            <p:childTnLst>
                              <p:par>
                                <p:cTn id="19" presetID="1"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par>
                          <p:cTn id="21" fill="hold">
                            <p:stCondLst>
                              <p:cond delay="6500"/>
                            </p:stCondLst>
                            <p:childTnLst>
                              <p:par>
                                <p:cTn id="22" presetID="10" presetClass="entr" presetSubtype="0" fill="hold" grpId="0" nodeType="afterEffect">
                                  <p:stCondLst>
                                    <p:cond delay="150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4"/>
          <p:cNvPicPr>
            <a:picLocks noChangeAspect="1" noChangeArrowheads="1"/>
          </p:cNvPicPr>
          <p:nvPr/>
        </p:nvPicPr>
        <p:blipFill>
          <a:blip r:embed="rId2"/>
          <a:srcRect/>
          <a:stretch>
            <a:fillRect/>
          </a:stretch>
        </p:blipFill>
        <p:spPr bwMode="auto">
          <a:xfrm>
            <a:off x="228600" y="1828800"/>
            <a:ext cx="8610600" cy="2524125"/>
          </a:xfrm>
          <a:prstGeom prst="rect">
            <a:avLst/>
          </a:prstGeom>
          <a:noFill/>
          <a:ln w="9525">
            <a:noFill/>
            <a:miter lim="800000"/>
            <a:headEnd/>
            <a:tailEnd/>
          </a:ln>
        </p:spPr>
      </p:pic>
      <p:sp>
        <p:nvSpPr>
          <p:cNvPr id="5" name="TextBox 4"/>
          <p:cNvSpPr txBox="1">
            <a:spLocks noChangeArrowheads="1"/>
          </p:cNvSpPr>
          <p:nvPr/>
        </p:nvSpPr>
        <p:spPr bwMode="auto">
          <a:xfrm>
            <a:off x="381000" y="304800"/>
            <a:ext cx="8305800" cy="1938338"/>
          </a:xfrm>
          <a:prstGeom prst="rect">
            <a:avLst/>
          </a:prstGeom>
          <a:noFill/>
          <a:ln w="9525">
            <a:noFill/>
            <a:miter lim="800000"/>
            <a:headEnd/>
            <a:tailEnd/>
          </a:ln>
        </p:spPr>
        <p:txBody>
          <a:bodyPr>
            <a:spAutoFit/>
          </a:bodyPr>
          <a:lstStyle/>
          <a:p>
            <a:r>
              <a:rPr lang="en-US" sz="2000">
                <a:latin typeface="Lucida Sans Unicode" pitchFamily="34" charset="0"/>
              </a:rPr>
              <a:t>All category scores are compiled into a table at the bottom of the template.  This is used to determine the overall score, as a percentage, for the plan.</a:t>
            </a:r>
          </a:p>
          <a:p>
            <a:endParaRPr lang="en-US" sz="2000">
              <a:latin typeface="Lucida Sans Unicode" pitchFamily="34" charset="0"/>
            </a:endParaRPr>
          </a:p>
          <a:p>
            <a:r>
              <a:rPr lang="en-US" sz="2000">
                <a:latin typeface="Lucida Sans Unicode" pitchFamily="34" charset="0"/>
              </a:rPr>
              <a:t>The percent achieved for each category must </a:t>
            </a:r>
          </a:p>
          <a:p>
            <a:r>
              <a:rPr lang="en-US" sz="2000">
                <a:latin typeface="Lucida Sans Unicode" pitchFamily="34" charset="0"/>
              </a:rPr>
              <a:t>equal or exceed 50%.</a:t>
            </a:r>
          </a:p>
        </p:txBody>
      </p:sp>
      <p:sp>
        <p:nvSpPr>
          <p:cNvPr id="6" name="TextBox 5"/>
          <p:cNvSpPr txBox="1">
            <a:spLocks noChangeArrowheads="1"/>
          </p:cNvSpPr>
          <p:nvPr/>
        </p:nvSpPr>
        <p:spPr bwMode="auto">
          <a:xfrm>
            <a:off x="1600200" y="5334000"/>
            <a:ext cx="7467600" cy="1108075"/>
          </a:xfrm>
          <a:prstGeom prst="rect">
            <a:avLst/>
          </a:prstGeom>
          <a:noFill/>
          <a:ln w="9525">
            <a:noFill/>
            <a:miter lim="800000"/>
            <a:headEnd/>
            <a:tailEnd/>
          </a:ln>
        </p:spPr>
        <p:txBody>
          <a:bodyPr>
            <a:spAutoFit/>
          </a:bodyPr>
          <a:lstStyle/>
          <a:p>
            <a:pPr algn="r"/>
            <a:r>
              <a:rPr lang="en-US" sz="2200">
                <a:solidFill>
                  <a:srgbClr val="002060"/>
                </a:solidFill>
                <a:latin typeface="Lucida Sans Unicode" pitchFamily="34" charset="0"/>
              </a:rPr>
              <a:t>In this example, the score is above 76% and therefore the plan is at Level III and would merit FDOT approval and implementation support.  </a:t>
            </a:r>
          </a:p>
        </p:txBody>
      </p:sp>
      <p:sp>
        <p:nvSpPr>
          <p:cNvPr id="11" name="Oval 10"/>
          <p:cNvSpPr/>
          <p:nvPr/>
        </p:nvSpPr>
        <p:spPr>
          <a:xfrm>
            <a:off x="7861300" y="4000500"/>
            <a:ext cx="444500" cy="304800"/>
          </a:xfrm>
          <a:prstGeom prst="ellipse">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12" name="TextBox 11"/>
          <p:cNvSpPr txBox="1">
            <a:spLocks noChangeArrowheads="1"/>
          </p:cNvSpPr>
          <p:nvPr/>
        </p:nvSpPr>
        <p:spPr bwMode="auto">
          <a:xfrm>
            <a:off x="304800" y="4953000"/>
            <a:ext cx="6781800" cy="400050"/>
          </a:xfrm>
          <a:prstGeom prst="rect">
            <a:avLst/>
          </a:prstGeom>
          <a:noFill/>
          <a:ln w="9525">
            <a:noFill/>
            <a:miter lim="800000"/>
            <a:headEnd/>
            <a:tailEnd/>
          </a:ln>
        </p:spPr>
        <p:txBody>
          <a:bodyPr>
            <a:spAutoFit/>
          </a:bodyPr>
          <a:lstStyle/>
          <a:p>
            <a:r>
              <a:rPr lang="en-US" sz="2000">
                <a:latin typeface="Lucida Sans Unicode" pitchFamily="34" charset="0"/>
              </a:rPr>
              <a:t>The score is then compared to Plan Levels.</a:t>
            </a:r>
          </a:p>
        </p:txBody>
      </p:sp>
      <p:sp>
        <p:nvSpPr>
          <p:cNvPr id="16" name="Oval 15"/>
          <p:cNvSpPr/>
          <p:nvPr/>
        </p:nvSpPr>
        <p:spPr>
          <a:xfrm>
            <a:off x="127000" y="2333625"/>
            <a:ext cx="2286000" cy="2057400"/>
          </a:xfrm>
          <a:prstGeom prst="ellipse">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cxnSp>
        <p:nvCxnSpPr>
          <p:cNvPr id="17" name="Straight Arrow Connector 16"/>
          <p:cNvCxnSpPr/>
          <p:nvPr/>
        </p:nvCxnSpPr>
        <p:spPr>
          <a:xfrm rot="5400000" flipH="1" flipV="1">
            <a:off x="1019969" y="4693444"/>
            <a:ext cx="549275" cy="1587"/>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childTnLst>
                          </p:cTn>
                        </p:par>
                        <p:par>
                          <p:cTn id="11" fill="hold">
                            <p:stCondLst>
                              <p:cond delay="500"/>
                            </p:stCondLst>
                            <p:childTnLst>
                              <p:par>
                                <p:cTn id="12" presetID="3" presetClass="emph" presetSubtype="2" fill="hold" grpId="0" nodeType="afterEffect">
                                  <p:stCondLst>
                                    <p:cond delay="2000"/>
                                  </p:stCondLst>
                                  <p:childTnLst>
                                    <p:animClr clrSpc="rgb" dir="cw">
                                      <p:cBhvr override="childStyle">
                                        <p:cTn id="13" dur="2000" fill="hold"/>
                                        <p:tgtEl>
                                          <p:spTgt spid="5"/>
                                        </p:tgtEl>
                                        <p:attrNameLst>
                                          <p:attrName>style.color</p:attrName>
                                        </p:attrNameLst>
                                      </p:cBhvr>
                                      <p:to>
                                        <a:srgbClr val="615A53"/>
                                      </p:to>
                                    </p:animClr>
                                  </p:childTnLst>
                                </p:cTn>
                              </p:par>
                            </p:childTnLst>
                          </p:cTn>
                        </p:par>
                        <p:par>
                          <p:cTn id="14" fill="hold">
                            <p:stCondLst>
                              <p:cond delay="4500"/>
                            </p:stCondLst>
                            <p:childTnLst>
                              <p:par>
                                <p:cTn id="15" presetID="10" presetClass="exit" presetSubtype="0" fill="hold" grpId="1" nodeType="afterEffect">
                                  <p:stCondLst>
                                    <p:cond delay="0"/>
                                  </p:stCondLst>
                                  <p:childTnLst>
                                    <p:animEffect transition="out" filter="fade">
                                      <p:cBhvr>
                                        <p:cTn id="16" dur="2000"/>
                                        <p:tgtEl>
                                          <p:spTgt spid="11"/>
                                        </p:tgtEl>
                                      </p:cBhvr>
                                    </p:animEffect>
                                    <p:set>
                                      <p:cBhvr>
                                        <p:cTn id="17" dur="1" fill="hold">
                                          <p:stCondLst>
                                            <p:cond delay="19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childTnLst>
                                </p:cTn>
                              </p:par>
                            </p:childTnLst>
                          </p:cTn>
                        </p:par>
                        <p:par>
                          <p:cTn id="23" fill="hold">
                            <p:stCondLst>
                              <p:cond delay="2000"/>
                            </p:stCondLst>
                            <p:childTnLst>
                              <p:par>
                                <p:cTn id="24" presetID="22" presetClass="entr" presetSubtype="4"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500"/>
                                        <p:tgtEl>
                                          <p:spTgt spid="17"/>
                                        </p:tgtEl>
                                      </p:cBhvr>
                                    </p:animEffec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500"/>
                                        <p:tgtEl>
                                          <p:spTgt spid="16"/>
                                        </p:tgtEl>
                                      </p:cBhvr>
                                    </p:animEffect>
                                  </p:childTnLst>
                                </p:cTn>
                              </p:par>
                            </p:childTnLst>
                          </p:cTn>
                        </p:par>
                        <p:par>
                          <p:cTn id="31" fill="hold">
                            <p:stCondLst>
                              <p:cond delay="3000"/>
                            </p:stCondLst>
                            <p:childTnLst>
                              <p:par>
                                <p:cTn id="32" presetID="3" presetClass="emph" presetSubtype="2" fill="hold" grpId="1" nodeType="afterEffect">
                                  <p:stCondLst>
                                    <p:cond delay="2000"/>
                                  </p:stCondLst>
                                  <p:childTnLst>
                                    <p:animClr clrSpc="rgb" dir="cw">
                                      <p:cBhvr override="childStyle">
                                        <p:cTn id="33" dur="2000" fill="hold"/>
                                        <p:tgtEl>
                                          <p:spTgt spid="12"/>
                                        </p:tgtEl>
                                        <p:attrNameLst>
                                          <p:attrName>style.color</p:attrName>
                                        </p:attrNameLst>
                                      </p:cBhvr>
                                      <p:to>
                                        <a:srgbClr val="615A53"/>
                                      </p:to>
                                    </p:animClr>
                                  </p:childTnLst>
                                </p:cTn>
                              </p:par>
                              <p:par>
                                <p:cTn id="34" presetID="10" presetClass="exit" presetSubtype="0" fill="hold" grpId="1" nodeType="withEffect">
                                  <p:stCondLst>
                                    <p:cond delay="1000"/>
                                  </p:stCondLst>
                                  <p:childTnLst>
                                    <p:animEffect transition="out" filter="fade">
                                      <p:cBhvr>
                                        <p:cTn id="35" dur="2000"/>
                                        <p:tgtEl>
                                          <p:spTgt spid="16"/>
                                        </p:tgtEl>
                                      </p:cBhvr>
                                    </p:animEffect>
                                    <p:set>
                                      <p:cBhvr>
                                        <p:cTn id="36" dur="1" fill="hold">
                                          <p:stCondLst>
                                            <p:cond delay="1999"/>
                                          </p:stCondLst>
                                        </p:cTn>
                                        <p:tgtEl>
                                          <p:spTgt spid="16"/>
                                        </p:tgtEl>
                                        <p:attrNameLst>
                                          <p:attrName>style.visibility</p:attrName>
                                        </p:attrNameLst>
                                      </p:cBhvr>
                                      <p:to>
                                        <p:strVal val="hidden"/>
                                      </p:to>
                                    </p:set>
                                  </p:childTnLst>
                                </p:cTn>
                              </p:par>
                              <p:par>
                                <p:cTn id="37" presetID="10" presetClass="exit" presetSubtype="0" fill="hold" nodeType="withEffect">
                                  <p:stCondLst>
                                    <p:cond delay="1000"/>
                                  </p:stCondLst>
                                  <p:childTnLst>
                                    <p:animEffect transition="out" filter="fade">
                                      <p:cBhvr>
                                        <p:cTn id="38" dur="2000"/>
                                        <p:tgtEl>
                                          <p:spTgt spid="17"/>
                                        </p:tgtEl>
                                      </p:cBhvr>
                                    </p:animEffect>
                                    <p:set>
                                      <p:cBhvr>
                                        <p:cTn id="39" dur="1" fill="hold">
                                          <p:stCondLst>
                                            <p:cond delay="1999"/>
                                          </p:stCondLst>
                                        </p:cTn>
                                        <p:tgtEl>
                                          <p:spTgt spid="17"/>
                                        </p:tgtEl>
                                        <p:attrNameLst>
                                          <p:attrName>style.visibility</p:attrName>
                                        </p:attrNameLst>
                                      </p:cBhvr>
                                      <p:to>
                                        <p:strVal val="hidden"/>
                                      </p:to>
                                    </p:set>
                                  </p:childTnLst>
                                </p:cTn>
                              </p:par>
                            </p:childTnLst>
                          </p:cTn>
                        </p:par>
                        <p:par>
                          <p:cTn id="40" fill="hold">
                            <p:stCondLst>
                              <p:cond delay="7000"/>
                            </p:stCondLst>
                            <p:childTnLst>
                              <p:par>
                                <p:cTn id="41" presetID="22" presetClass="entr" presetSubtype="8"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left)">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11" grpId="0" animBg="1"/>
      <p:bldP spid="11" grpId="1" animBg="1"/>
      <p:bldP spid="12" grpId="0"/>
      <p:bldP spid="12" grpId="1"/>
      <p:bldP spid="16" grpId="0" animBg="1"/>
      <p:bldP spid="1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1"/>
          <p:cNvSpPr>
            <a:spLocks noGrp="1"/>
          </p:cNvSpPr>
          <p:nvPr>
            <p:ph idx="1"/>
          </p:nvPr>
        </p:nvSpPr>
        <p:spPr>
          <a:xfrm>
            <a:off x="457200" y="1752600"/>
            <a:ext cx="8229600" cy="4114800"/>
          </a:xfrm>
        </p:spPr>
        <p:txBody>
          <a:bodyPr/>
          <a:lstStyle/>
          <a:p>
            <a:pPr eaLnBrk="1" hangingPunct="1">
              <a:spcAft>
                <a:spcPts val="1200"/>
              </a:spcAft>
            </a:pPr>
            <a:r>
              <a:rPr lang="en-US" smtClean="0"/>
              <a:t>2005 Growth Management Legislation</a:t>
            </a:r>
          </a:p>
          <a:p>
            <a:pPr eaLnBrk="1" hangingPunct="1">
              <a:spcAft>
                <a:spcPts val="1200"/>
              </a:spcAft>
            </a:pPr>
            <a:r>
              <a:rPr lang="en-US" smtClean="0"/>
              <a:t>2008 Legislation - Reduce Greenhouse Gases</a:t>
            </a:r>
          </a:p>
          <a:p>
            <a:pPr eaLnBrk="1" hangingPunct="1">
              <a:spcAft>
                <a:spcPts val="1200"/>
              </a:spcAft>
            </a:pPr>
            <a:r>
              <a:rPr lang="en-US" smtClean="0"/>
              <a:t>2009 Community Renewal Act</a:t>
            </a:r>
          </a:p>
          <a:p>
            <a:pPr eaLnBrk="1" hangingPunct="1">
              <a:buFont typeface="Wingdings 3" pitchFamily="18" charset="2"/>
              <a:buNone/>
            </a:pPr>
            <a:endParaRPr lang="en-US" smtClean="0"/>
          </a:p>
          <a:p>
            <a:pPr eaLnBrk="1" hangingPunct="1"/>
            <a:endParaRPr lang="en-US" smtClean="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FDOT’s Role in Growth Management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65760" indent="-256032" eaLnBrk="1" fontAlgn="auto" hangingPunct="1">
              <a:spcAft>
                <a:spcPts val="1000"/>
              </a:spcAft>
              <a:buFont typeface="Wingdings 3"/>
              <a:buChar char=""/>
              <a:defRPr/>
            </a:pPr>
            <a:r>
              <a:rPr lang="en-US" dirty="0" smtClean="0"/>
              <a:t>Comprehensive plans, CPAs, EARs, and EAR-based CPAs </a:t>
            </a:r>
          </a:p>
          <a:p>
            <a:pPr marL="365760" indent="-256032" eaLnBrk="1" fontAlgn="auto" hangingPunct="1">
              <a:spcAft>
                <a:spcPts val="1000"/>
              </a:spcAft>
              <a:buFont typeface="Wingdings 3"/>
              <a:buChar char=""/>
              <a:defRPr/>
            </a:pPr>
            <a:r>
              <a:rPr lang="en-US" dirty="0" smtClean="0"/>
              <a:t>Within TCEAs</a:t>
            </a:r>
          </a:p>
          <a:p>
            <a:pPr marL="621792" lvl="1" eaLnBrk="1" fontAlgn="auto" hangingPunct="1">
              <a:spcBef>
                <a:spcPts val="324"/>
              </a:spcBef>
              <a:spcAft>
                <a:spcPts val="1000"/>
              </a:spcAft>
              <a:buFont typeface="Verdana"/>
              <a:buChar char="◦"/>
              <a:defRPr/>
            </a:pPr>
            <a:r>
              <a:rPr lang="en-US" dirty="0" smtClean="0"/>
              <a:t>focus on local land use and transportation strategies to support and fund mobility, including alternative modes - mobility plans</a:t>
            </a:r>
          </a:p>
          <a:p>
            <a:pPr marL="621792" lvl="1" eaLnBrk="1" fontAlgn="auto" hangingPunct="1">
              <a:spcBef>
                <a:spcPts val="324"/>
              </a:spcBef>
              <a:spcAft>
                <a:spcPts val="1000"/>
              </a:spcAft>
              <a:buFont typeface="Verdana"/>
              <a:buChar char="◦"/>
              <a:defRPr/>
            </a:pPr>
            <a:r>
              <a:rPr lang="en-US" dirty="0" smtClean="0"/>
              <a:t>no authority to review CPAs for compliance with level of service standards</a:t>
            </a:r>
          </a:p>
          <a:p>
            <a:pPr marL="621792" lvl="1" eaLnBrk="1" fontAlgn="auto" hangingPunct="1">
              <a:spcBef>
                <a:spcPts val="324"/>
              </a:spcBef>
              <a:spcAft>
                <a:spcPts val="1000"/>
              </a:spcAft>
              <a:buFont typeface="Verdana"/>
              <a:buChar char="◦"/>
              <a:defRPr/>
            </a:pPr>
            <a:r>
              <a:rPr lang="en-US" dirty="0" smtClean="0"/>
              <a:t>local governments not required to consult with FDOT on impacts or mitigation to the SIS </a:t>
            </a:r>
          </a:p>
          <a:p>
            <a:pPr marL="365760" indent="-256032" eaLnBrk="1" fontAlgn="auto" hangingPunct="1">
              <a:spcAft>
                <a:spcPts val="1000"/>
              </a:spcAft>
              <a:buFont typeface="Wingdings 3"/>
              <a:buChar char=""/>
              <a:defRPr/>
            </a:pPr>
            <a:r>
              <a:rPr lang="en-US" dirty="0" smtClean="0"/>
              <a:t>Outside of DULA TCEAs</a:t>
            </a:r>
          </a:p>
          <a:p>
            <a:pPr marL="621792" lvl="1" eaLnBrk="1" fontAlgn="auto" hangingPunct="1">
              <a:spcBef>
                <a:spcPts val="324"/>
              </a:spcBef>
              <a:spcAft>
                <a:spcPts val="1000"/>
              </a:spcAft>
              <a:buFont typeface="Verdana"/>
              <a:buChar char="◦"/>
              <a:defRPr/>
            </a:pPr>
            <a:r>
              <a:rPr lang="en-US" dirty="0" smtClean="0"/>
              <a:t>review CPAs and proposed DRIs to ensure LOS standards are achieved and maintained - mitigation of impacts may be required</a:t>
            </a:r>
          </a:p>
          <a:p>
            <a:pPr marL="621792" lvl="1" eaLnBrk="1" fontAlgn="auto" hangingPunct="1">
              <a:spcBef>
                <a:spcPts val="324"/>
              </a:spcBef>
              <a:spcAft>
                <a:spcPts val="1000"/>
              </a:spcAft>
              <a:buFont typeface="Verdana"/>
              <a:buChar char="◦"/>
              <a:defRPr/>
            </a:pPr>
            <a:r>
              <a:rPr lang="en-US" dirty="0" smtClean="0"/>
              <a:t>local governments must adopt FDOT LOS standards for the SIS</a:t>
            </a:r>
          </a:p>
          <a:p>
            <a:pPr marL="621792" lvl="1" eaLnBrk="1" fontAlgn="auto" hangingPunct="1">
              <a:spcBef>
                <a:spcPts val="324"/>
              </a:spcBef>
              <a:spcAft>
                <a:spcPts val="0"/>
              </a:spcAft>
              <a:buFont typeface="Verdana"/>
              <a:buChar char="◦"/>
              <a:defRPr/>
            </a:pPr>
            <a:endParaRPr lang="en-US" dirty="0" smtClean="0"/>
          </a:p>
          <a:p>
            <a:pPr marL="621792" lvl="1" eaLnBrk="1" fontAlgn="auto" hangingPunct="1">
              <a:spcBef>
                <a:spcPts val="324"/>
              </a:spcBef>
              <a:spcAft>
                <a:spcPts val="0"/>
              </a:spcAft>
              <a:buFont typeface="Verdana"/>
              <a:buChar char="◦"/>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FDOT’s Current Role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D6B19C"/>
            </a:gs>
            <a:gs pos="30000">
              <a:srgbClr val="D49E6C"/>
            </a:gs>
            <a:gs pos="70000">
              <a:srgbClr val="A65528"/>
            </a:gs>
            <a:gs pos="100000">
              <a:srgbClr val="663012"/>
            </a:gs>
          </a:gsLst>
          <a:lin ang="54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762000"/>
            <a:ext cx="3621024" cy="2126512"/>
          </a:xfrm>
        </p:spPr>
        <p:txBody>
          <a:bodyPr>
            <a:normAutofit fontScale="90000"/>
          </a:bodyPr>
          <a:lstStyle/>
          <a:p>
            <a:pPr eaLnBrk="1" fontAlgn="auto" hangingPunct="1">
              <a:spcAft>
                <a:spcPts val="0"/>
              </a:spcAft>
              <a:defRPr/>
            </a:pPr>
            <a:r>
              <a:rPr lang="en-US" dirty="0" smtClean="0"/>
              <a:t>Mobility</a:t>
            </a:r>
            <a:br>
              <a:rPr lang="en-US" dirty="0" smtClean="0"/>
            </a:br>
            <a:r>
              <a:rPr lang="en-US" dirty="0" smtClean="0"/>
              <a:t>Assessment </a:t>
            </a:r>
            <a:br>
              <a:rPr lang="en-US" dirty="0" smtClean="0"/>
            </a:br>
            <a:r>
              <a:rPr lang="en-US" dirty="0" smtClean="0"/>
              <a:t>Guide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p:txBody>
          <a:bodyPr/>
          <a:lstStyle/>
          <a:p>
            <a:pPr eaLnBrk="1" hangingPunct="1"/>
            <a:r>
              <a:rPr lang="en-US" smtClean="0"/>
              <a:t>Detailed instructions for use of template</a:t>
            </a:r>
          </a:p>
          <a:p>
            <a:pPr eaLnBrk="1" hangingPunct="1"/>
            <a:r>
              <a:rPr lang="en-US" smtClean="0"/>
              <a:t>Description of Categories, Elements, and Criteria </a:t>
            </a:r>
          </a:p>
          <a:p>
            <a:pPr eaLnBrk="1" hangingPunct="1"/>
            <a:r>
              <a:rPr lang="en-US" smtClean="0"/>
              <a:t>“Notes” describe how each Criterion may be addressed in the plan</a:t>
            </a:r>
          </a:p>
          <a:p>
            <a:pPr eaLnBrk="1" hangingPunct="1"/>
            <a:endParaRPr lang="en-US" smtClean="0"/>
          </a:p>
          <a:p>
            <a:pPr eaLnBrk="1" hangingPunct="1"/>
            <a:endParaRPr lang="en-US" smtClean="0"/>
          </a:p>
          <a:p>
            <a:pPr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r>
              <a:rPr lang="en-US" dirty="0" smtClean="0"/>
              <a:t>Guide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D6B19C"/>
            </a:gs>
            <a:gs pos="30000">
              <a:srgbClr val="D49E6C"/>
            </a:gs>
            <a:gs pos="70000">
              <a:srgbClr val="A65528"/>
            </a:gs>
            <a:gs pos="100000">
              <a:srgbClr val="663012"/>
            </a:gs>
          </a:gsLst>
          <a:lin ang="54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762000"/>
            <a:ext cx="3621024" cy="2126512"/>
          </a:xfrm>
        </p:spPr>
        <p:txBody>
          <a:bodyPr>
            <a:normAutofit fontScale="90000"/>
          </a:bodyPr>
          <a:lstStyle/>
          <a:p>
            <a:pPr eaLnBrk="1" fontAlgn="auto" hangingPunct="1">
              <a:spcAft>
                <a:spcPts val="0"/>
              </a:spcAft>
              <a:defRPr/>
            </a:pPr>
            <a:r>
              <a:rPr lang="en-US" dirty="0" smtClean="0"/>
              <a:t>Mobility</a:t>
            </a:r>
            <a:br>
              <a:rPr lang="en-US" dirty="0" smtClean="0"/>
            </a:br>
            <a:r>
              <a:rPr lang="en-US" dirty="0" smtClean="0"/>
              <a:t>Assessment </a:t>
            </a:r>
            <a:br>
              <a:rPr lang="en-US" dirty="0" smtClean="0"/>
            </a:br>
            <a:r>
              <a:rPr lang="en-US" dirty="0" smtClean="0"/>
              <a:t>Template</a:t>
            </a:r>
            <a:endParaRPr lang="en-US" dirty="0"/>
          </a:p>
        </p:txBody>
      </p:sp>
      <p:pic>
        <p:nvPicPr>
          <p:cNvPr id="20483" name="Picture 4"/>
          <p:cNvPicPr>
            <a:picLocks noChangeAspect="1" noChangeArrowheads="1"/>
          </p:cNvPicPr>
          <p:nvPr/>
        </p:nvPicPr>
        <p:blipFill>
          <a:blip r:embed="rId2"/>
          <a:srcRect/>
          <a:stretch>
            <a:fillRect/>
          </a:stretch>
        </p:blipFill>
        <p:spPr bwMode="auto">
          <a:xfrm>
            <a:off x="5867400" y="228600"/>
            <a:ext cx="2667000" cy="651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p:txBody>
          <a:bodyPr/>
          <a:lstStyle/>
          <a:p>
            <a:pPr eaLnBrk="1" hangingPunct="1"/>
            <a:r>
              <a:rPr lang="en-US" smtClean="0"/>
              <a:t>To assist in review and/or development of</a:t>
            </a:r>
          </a:p>
          <a:p>
            <a:pPr lvl="1" eaLnBrk="1" hangingPunct="1"/>
            <a:r>
              <a:rPr lang="en-US" smtClean="0"/>
              <a:t>local government mobility plans</a:t>
            </a:r>
          </a:p>
          <a:p>
            <a:pPr lvl="1" eaLnBrk="1" hangingPunct="1"/>
            <a:r>
              <a:rPr lang="en-US" smtClean="0"/>
              <a:t>related plans</a:t>
            </a:r>
          </a:p>
          <a:p>
            <a:pPr lvl="2" eaLnBrk="1" hangingPunct="1"/>
            <a:r>
              <a:rPr lang="en-US" smtClean="0"/>
              <a:t>corridor management plans</a:t>
            </a:r>
          </a:p>
          <a:p>
            <a:pPr lvl="2" eaLnBrk="1" hangingPunct="1"/>
            <a:r>
              <a:rPr lang="en-US" smtClean="0"/>
              <a:t>long-term concurrency management system plans</a:t>
            </a:r>
          </a:p>
          <a:p>
            <a:pPr lvl="2" eaLnBrk="1" hangingPunct="1"/>
            <a:r>
              <a:rPr lang="en-US" smtClean="0"/>
              <a:t>other SIS impact mitigation plans </a:t>
            </a:r>
          </a:p>
          <a:p>
            <a:pPr eaLnBrk="1" hangingPunct="1"/>
            <a:r>
              <a:rPr lang="en-US" smtClean="0"/>
              <a:t>Plan must address transportation system deficiencies</a:t>
            </a:r>
          </a:p>
          <a:p>
            <a:pPr lvl="1" eaLnBrk="1" hangingPunct="1"/>
            <a:r>
              <a:rPr lang="en-US" smtClean="0"/>
              <a:t>based on an analysis of existing conditions </a:t>
            </a:r>
          </a:p>
          <a:p>
            <a:pPr lvl="1" eaLnBrk="1" hangingPunct="1"/>
            <a:r>
              <a:rPr lang="en-US" smtClean="0"/>
              <a:t>specific community planning objectives</a:t>
            </a:r>
          </a:p>
        </p:txBody>
      </p:sp>
      <p:sp>
        <p:nvSpPr>
          <p:cNvPr id="3" name="Title 2"/>
          <p:cNvSpPr>
            <a:spLocks noGrp="1"/>
          </p:cNvSpPr>
          <p:nvPr>
            <p:ph type="title"/>
          </p:nvPr>
        </p:nvSpPr>
        <p:spPr/>
        <p:txBody>
          <a:bodyPr/>
          <a:lstStyle/>
          <a:p>
            <a:pPr eaLnBrk="1" fontAlgn="auto" hangingPunct="1">
              <a:spcAft>
                <a:spcPts val="0"/>
              </a:spcAft>
              <a:defRPr/>
            </a:pPr>
            <a:r>
              <a:rPr lang="en-US" dirty="0" smtClean="0"/>
              <a:t>Template Purpose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365760" indent="-256032" eaLnBrk="1" fontAlgn="auto" hangingPunct="1">
              <a:spcAft>
                <a:spcPts val="600"/>
              </a:spcAft>
              <a:buFont typeface="Wingdings 3"/>
              <a:buChar char=""/>
              <a:defRPr/>
            </a:pPr>
            <a:r>
              <a:rPr lang="en-US" sz="3400" b="1" dirty="0" smtClean="0"/>
              <a:t>Category</a:t>
            </a:r>
            <a:r>
              <a:rPr lang="en-US" sz="3400" dirty="0" smtClean="0"/>
              <a:t> - indicates the overall category</a:t>
            </a:r>
          </a:p>
          <a:p>
            <a:pPr marL="365760" indent="-256032" eaLnBrk="1" fontAlgn="auto" hangingPunct="1">
              <a:spcAft>
                <a:spcPts val="600"/>
              </a:spcAft>
              <a:buFont typeface="Wingdings 3"/>
              <a:buChar char=""/>
              <a:defRPr/>
            </a:pPr>
            <a:r>
              <a:rPr lang="en-US" sz="3400" b="1" dirty="0" smtClean="0"/>
              <a:t>Elements</a:t>
            </a:r>
            <a:r>
              <a:rPr lang="en-US" sz="3400" dirty="0" smtClean="0"/>
              <a:t> - breaks down each category into core elements</a:t>
            </a:r>
          </a:p>
          <a:p>
            <a:pPr marL="365760" indent="-256032" eaLnBrk="1" fontAlgn="auto" hangingPunct="1">
              <a:spcAft>
                <a:spcPts val="600"/>
              </a:spcAft>
              <a:buFont typeface="Wingdings 3"/>
              <a:buChar char=""/>
              <a:defRPr/>
            </a:pPr>
            <a:r>
              <a:rPr lang="en-US" sz="3400" b="1" dirty="0" smtClean="0"/>
              <a:t>Criteria Code </a:t>
            </a:r>
            <a:r>
              <a:rPr lang="en-US" sz="3400" dirty="0" smtClean="0"/>
              <a:t>– a code number for each criterion to aid in cross referencing</a:t>
            </a:r>
          </a:p>
          <a:p>
            <a:pPr marL="365760" indent="-256032" eaLnBrk="1" fontAlgn="auto" hangingPunct="1">
              <a:spcAft>
                <a:spcPts val="600"/>
              </a:spcAft>
              <a:buFont typeface="Wingdings 3"/>
              <a:buChar char=""/>
              <a:defRPr/>
            </a:pPr>
            <a:r>
              <a:rPr lang="en-US" sz="3400" b="1" dirty="0" smtClean="0"/>
              <a:t>Criteria</a:t>
            </a:r>
            <a:r>
              <a:rPr lang="en-US" sz="3400" dirty="0" smtClean="0"/>
              <a:t> – states each specific criterion</a:t>
            </a:r>
          </a:p>
          <a:p>
            <a:pPr marL="365760" indent="-256032" eaLnBrk="1" fontAlgn="auto" hangingPunct="1">
              <a:spcAft>
                <a:spcPts val="600"/>
              </a:spcAft>
              <a:buFont typeface="Wingdings 3"/>
              <a:buChar char=""/>
              <a:defRPr/>
            </a:pPr>
            <a:r>
              <a:rPr lang="en-US" sz="3400" b="1" dirty="0" smtClean="0"/>
              <a:t>Weight</a:t>
            </a:r>
            <a:r>
              <a:rPr lang="en-US" sz="3400" dirty="0" smtClean="0"/>
              <a:t> – reviewer assigns weight to each criterion</a:t>
            </a:r>
          </a:p>
          <a:p>
            <a:pPr marL="621792" lvl="1" eaLnBrk="1" fontAlgn="auto" hangingPunct="1">
              <a:spcBef>
                <a:spcPts val="324"/>
              </a:spcBef>
              <a:spcAft>
                <a:spcPts val="0"/>
              </a:spcAft>
              <a:buFont typeface="Verdana"/>
              <a:buChar char="◦"/>
              <a:defRPr/>
            </a:pPr>
            <a:r>
              <a:rPr lang="en-US" sz="2900" dirty="0" smtClean="0"/>
              <a:t>importance to maintaining mobility, mitigating congestion, or meeting modal objectives</a:t>
            </a:r>
          </a:p>
          <a:p>
            <a:pPr marL="621792" lvl="1" eaLnBrk="1" fontAlgn="auto" hangingPunct="1">
              <a:spcBef>
                <a:spcPts val="324"/>
              </a:spcBef>
              <a:spcAft>
                <a:spcPts val="600"/>
              </a:spcAft>
              <a:buFont typeface="Verdana"/>
              <a:buChar char="◦"/>
              <a:defRPr/>
            </a:pPr>
            <a:r>
              <a:rPr lang="en-US" sz="2900" dirty="0" smtClean="0"/>
              <a:t>determined jointly by the preparer and reviewer based on </a:t>
            </a:r>
            <a:r>
              <a:rPr lang="en-US" sz="2900" u="sng" dirty="0" smtClean="0"/>
              <a:t>Existing Conditions Analysis</a:t>
            </a:r>
          </a:p>
          <a:p>
            <a:pPr marL="365760" indent="-256032" eaLnBrk="1" fontAlgn="auto" hangingPunct="1">
              <a:spcAft>
                <a:spcPts val="600"/>
              </a:spcAft>
              <a:buFont typeface="Wingdings 3"/>
              <a:buChar char=""/>
              <a:defRPr/>
            </a:pPr>
            <a:r>
              <a:rPr lang="en-US" sz="3400" b="1" dirty="0" smtClean="0"/>
              <a:t>Value </a:t>
            </a:r>
            <a:r>
              <a:rPr lang="en-US" sz="3400" dirty="0" smtClean="0"/>
              <a:t>– reviewer enters value based on how the plan advances the criterion</a:t>
            </a:r>
          </a:p>
          <a:p>
            <a:pPr marL="621792" lvl="1" eaLnBrk="1" fontAlgn="auto" hangingPunct="1">
              <a:spcBef>
                <a:spcPts val="324"/>
              </a:spcBef>
              <a:spcAft>
                <a:spcPts val="0"/>
              </a:spcAft>
              <a:buFont typeface="Verdana"/>
              <a:buChar char="◦"/>
              <a:defRPr/>
            </a:pPr>
            <a:r>
              <a:rPr lang="en-US" sz="2900" dirty="0" smtClean="0"/>
              <a:t>Local government may identify desired value in the application along with supporting info</a:t>
            </a:r>
          </a:p>
          <a:p>
            <a:pPr marL="621792" lvl="1" eaLnBrk="1" fontAlgn="auto" hangingPunct="1">
              <a:spcBef>
                <a:spcPts val="324"/>
              </a:spcBef>
              <a:spcAft>
                <a:spcPts val="600"/>
              </a:spcAft>
              <a:buFont typeface="Verdana"/>
              <a:buChar char="◦"/>
              <a:defRPr/>
            </a:pPr>
            <a:r>
              <a:rPr lang="en-US" sz="2900" dirty="0" smtClean="0"/>
              <a:t>use the locally-assigned value or assign a different value per staff report</a:t>
            </a:r>
          </a:p>
          <a:p>
            <a:pPr marL="365760" indent="-256032" eaLnBrk="1" fontAlgn="auto" hangingPunct="1">
              <a:spcAft>
                <a:spcPts val="600"/>
              </a:spcAft>
              <a:buFont typeface="Wingdings 3"/>
              <a:buChar char=""/>
              <a:defRPr/>
            </a:pPr>
            <a:r>
              <a:rPr lang="en-US" sz="3400" b="1" dirty="0" smtClean="0"/>
              <a:t>Score </a:t>
            </a:r>
            <a:r>
              <a:rPr lang="en-US" sz="3400" dirty="0" smtClean="0"/>
              <a:t>– spreadsheet computes the score of each criterion by multiplying the Weight by the Value assigned </a:t>
            </a:r>
          </a:p>
          <a:p>
            <a:pPr marL="621792" lvl="1" eaLnBrk="1" fontAlgn="auto" hangingPunct="1">
              <a:spcBef>
                <a:spcPts val="324"/>
              </a:spcBef>
              <a:spcAft>
                <a:spcPts val="600"/>
              </a:spcAft>
              <a:buFont typeface="Verdana"/>
              <a:buChar char="◦"/>
              <a:defRPr/>
            </a:pPr>
            <a:r>
              <a:rPr lang="en-US" sz="2900" dirty="0" smtClean="0"/>
              <a:t>Each Category, at a minimum, must achieve 50% of the Maximum Points Available</a:t>
            </a:r>
          </a:p>
          <a:p>
            <a:pPr marL="365760" indent="-256032" eaLnBrk="1" fontAlgn="auto" hangingPunct="1">
              <a:spcAft>
                <a:spcPts val="600"/>
              </a:spcAft>
              <a:buFont typeface="Wingdings 3"/>
              <a:buChar char=""/>
              <a:defRPr/>
            </a:pPr>
            <a:r>
              <a:rPr lang="en-US" sz="3500" b="1" dirty="0" smtClean="0"/>
              <a:t>Maximum Points Available </a:t>
            </a:r>
            <a:r>
              <a:rPr lang="en-US" sz="3500" dirty="0" smtClean="0"/>
              <a:t>- maximum points that can be achieved – a </a:t>
            </a:r>
            <a:r>
              <a:rPr lang="en-US" sz="3600" dirty="0" smtClean="0"/>
              <a:t>benchmark</a:t>
            </a:r>
            <a:endParaRPr lang="en-US" sz="3500" dirty="0" smtClean="0"/>
          </a:p>
          <a:p>
            <a:pPr marL="621792" lvl="1" eaLnBrk="1" fontAlgn="auto" hangingPunct="1">
              <a:spcBef>
                <a:spcPts val="324"/>
              </a:spcBef>
              <a:spcAft>
                <a:spcPts val="600"/>
              </a:spcAft>
              <a:buFont typeface="Verdana"/>
              <a:buChar char="◦"/>
              <a:defRPr/>
            </a:pPr>
            <a:r>
              <a:rPr lang="en-US" sz="3100" dirty="0" smtClean="0"/>
              <a:t>Assigned Weight x Maximum Value </a:t>
            </a:r>
          </a:p>
          <a:p>
            <a:pPr marL="365760" indent="-256032" eaLnBrk="1" fontAlgn="auto" hangingPunct="1">
              <a:spcAft>
                <a:spcPts val="0"/>
              </a:spcAft>
              <a:buFont typeface="Wingdings 3"/>
              <a:buChar char=""/>
              <a:defRPr/>
            </a:pPr>
            <a:r>
              <a:rPr lang="en-US" sz="3500" b="1" dirty="0" smtClean="0"/>
              <a:t>Comments</a:t>
            </a:r>
            <a:r>
              <a:rPr lang="en-US" sz="3500" dirty="0" smtClean="0"/>
              <a:t> – staff comments related to the criterion</a:t>
            </a:r>
          </a:p>
          <a:p>
            <a:pPr marL="621792" lvl="1" eaLnBrk="1" fontAlgn="auto" hangingPunct="1">
              <a:spcBef>
                <a:spcPts val="324"/>
              </a:spcBef>
              <a:spcAft>
                <a:spcPts val="0"/>
              </a:spcAft>
              <a:buFont typeface="Verdana"/>
              <a:buChar char="◦"/>
              <a:defRPr/>
            </a:pPr>
            <a:endParaRPr lang="en-US" sz="2900" dirty="0" smtClean="0"/>
          </a:p>
          <a:p>
            <a:pPr marL="365760" indent="-256032" eaLnBrk="1" fontAlgn="auto" hangingPunct="1">
              <a:spcAft>
                <a:spcPts val="0"/>
              </a:spcAft>
              <a:buFont typeface="Wingdings 3"/>
              <a:buNone/>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Template Overview</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p:cNvPicPr>
            <a:picLocks noGrp="1" noChangeAspect="1" noChangeArrowheads="1"/>
          </p:cNvPicPr>
          <p:nvPr>
            <p:ph idx="1"/>
          </p:nvPr>
        </p:nvPicPr>
        <p:blipFill>
          <a:blip r:embed="rId2"/>
          <a:srcRect/>
          <a:stretch>
            <a:fillRect/>
          </a:stretch>
        </p:blipFill>
        <p:spPr>
          <a:xfrm>
            <a:off x="228600" y="228600"/>
            <a:ext cx="2667000" cy="6515100"/>
          </a:xfrm>
        </p:spPr>
      </p:pic>
      <p:pic>
        <p:nvPicPr>
          <p:cNvPr id="9" name="Picture 3"/>
          <p:cNvPicPr>
            <a:picLocks noChangeAspect="1" noChangeArrowheads="1"/>
          </p:cNvPicPr>
          <p:nvPr/>
        </p:nvPicPr>
        <p:blipFill>
          <a:blip r:embed="rId3">
            <a:clrChange>
              <a:clrFrom>
                <a:srgbClr val="FFFFFF"/>
              </a:clrFrom>
              <a:clrTo>
                <a:srgbClr val="FFFFFF">
                  <a:alpha val="0"/>
                </a:srgbClr>
              </a:clrTo>
            </a:clrChange>
          </a:blip>
          <a:srcRect l="1865" t="496"/>
          <a:stretch>
            <a:fillRect/>
          </a:stretch>
        </p:blipFill>
        <p:spPr bwMode="auto">
          <a:xfrm>
            <a:off x="381000" y="3200400"/>
            <a:ext cx="8524875" cy="3343275"/>
          </a:xfrm>
          <a:prstGeom prst="rect">
            <a:avLst/>
          </a:prstGeom>
          <a:noFill/>
          <a:ln w="9525">
            <a:noFill/>
            <a:miter lim="800000"/>
            <a:headEnd/>
            <a:tailEnd/>
          </a:ln>
        </p:spPr>
      </p:pic>
      <p:sp>
        <p:nvSpPr>
          <p:cNvPr id="6" name="TextBox 5"/>
          <p:cNvSpPr txBox="1"/>
          <p:nvPr/>
        </p:nvSpPr>
        <p:spPr>
          <a:xfrm>
            <a:off x="685800" y="762000"/>
            <a:ext cx="7772400" cy="1905000"/>
          </a:xfrm>
          <a:prstGeom prst="rect">
            <a:avLst/>
          </a:prstGeom>
          <a:solidFill>
            <a:schemeClr val="bg1">
              <a:lumMod val="85000"/>
            </a:schemeClr>
          </a:solidFill>
          <a:ln>
            <a:solidFill>
              <a:schemeClr val="bg1">
                <a:lumMod val="50000"/>
              </a:schemeClr>
            </a:solidFill>
          </a:ln>
          <a:scene3d>
            <a:camera prst="orthographicFront"/>
            <a:lightRig rig="threePt" dir="t"/>
          </a:scene3d>
          <a:sp3d>
            <a:bevelT w="114300" prst="hardEdge"/>
          </a:sp3d>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r>
              <a:rPr lang="en-US" sz="2400" dirty="0">
                <a:solidFill>
                  <a:schemeClr val="tx1"/>
                </a:solidFill>
              </a:rPr>
              <a:t>The “Category” field groups related elements together.  </a:t>
            </a:r>
          </a:p>
          <a:p>
            <a:pPr fontAlgn="auto">
              <a:spcBef>
                <a:spcPts val="0"/>
              </a:spcBef>
              <a:spcAft>
                <a:spcPts val="0"/>
              </a:spcAft>
              <a:defRPr/>
            </a:pPr>
            <a:endParaRPr lang="en-US" dirty="0">
              <a:solidFill>
                <a:schemeClr val="tx1"/>
              </a:solidFill>
            </a:endParaRPr>
          </a:p>
          <a:p>
            <a:pPr fontAlgn="auto">
              <a:spcBef>
                <a:spcPts val="0"/>
              </a:spcBef>
              <a:spcAft>
                <a:spcPts val="0"/>
              </a:spcAft>
              <a:defRPr/>
            </a:pPr>
            <a:r>
              <a:rPr lang="en-US" dirty="0">
                <a:solidFill>
                  <a:schemeClr val="tx1"/>
                </a:solidFill>
              </a:rPr>
              <a:t>Notice the code “SP.”  It is used to describe all criteria that fall within this particular category.</a:t>
            </a:r>
          </a:p>
        </p:txBody>
      </p:sp>
      <p:sp>
        <p:nvSpPr>
          <p:cNvPr id="10" name="Down Arrow 9"/>
          <p:cNvSpPr/>
          <p:nvPr/>
        </p:nvSpPr>
        <p:spPr>
          <a:xfrm>
            <a:off x="609600" y="2743200"/>
            <a:ext cx="338138" cy="762000"/>
          </a:xfrm>
          <a:prstGeom prst="downArrow">
            <a:avLst/>
          </a:prstGeom>
          <a:solidFill>
            <a:schemeClr val="bg1">
              <a:lumMod val="85000"/>
            </a:schemeClr>
          </a:solidFill>
          <a:ln>
            <a:solidFill>
              <a:schemeClr val="bg1">
                <a:lumMod val="50000"/>
              </a:schemeClr>
            </a:solidFill>
          </a:ln>
          <a:scene3d>
            <a:camera prst="orthographicFront"/>
            <a:lightRig rig="threePt" dir="t"/>
          </a:scene3d>
          <a:sp3d>
            <a:bevelT w="146050" prst="hardEdge"/>
          </a:sp3d>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par>
                                <p:cTn id="8" presetID="0" presetClass="path" presetSubtype="0" accel="50000" decel="50000" fill="hold" nodeType="withEffect">
                                  <p:stCondLst>
                                    <p:cond delay="0"/>
                                  </p:stCondLst>
                                  <p:childTnLst>
                                    <p:animMotion origin="layout" path="M -0.39166 -0.57778 L 5.83333E-6 -4.44444E-6 " pathEditMode="relative" ptsTypes="AA">
                                      <p:cBhvr>
                                        <p:cTn id="9" dur="1000" fill="hold"/>
                                        <p:tgtEl>
                                          <p:spTgt spid="9"/>
                                        </p:tgtEl>
                                        <p:attrNameLst>
                                          <p:attrName>ppt_x</p:attrName>
                                          <p:attrName>ppt_y</p:attrName>
                                        </p:attrNameLst>
                                      </p:cBhvr>
                                    </p:animMotion>
                                  </p:childTnLst>
                                </p:cTn>
                              </p:par>
                              <p:par>
                                <p:cTn id="10" presetID="53"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Effect transition="in" filter="fade">
                                      <p:cBhvr>
                                        <p:cTn id="14" dur="1000"/>
                                        <p:tgtEl>
                                          <p:spTgt spid="9"/>
                                        </p:tgtEl>
                                      </p:cBhvr>
                                    </p:animEffect>
                                  </p:childTnLst>
                                </p:cTn>
                              </p:par>
                            </p:childTnLst>
                          </p:cTn>
                        </p:par>
                        <p:par>
                          <p:cTn id="15" fill="hold">
                            <p:stCondLst>
                              <p:cond delay="2000"/>
                            </p:stCondLst>
                            <p:childTnLst>
                              <p:par>
                                <p:cTn id="16" presetID="16" presetClass="entr" presetSubtype="37"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outVertical)">
                                      <p:cBhvr>
                                        <p:cTn id="18" dur="500"/>
                                        <p:tgtEl>
                                          <p:spTgt spid="6"/>
                                        </p:tgtEl>
                                      </p:cBhvr>
                                    </p:animEffect>
                                  </p:childTnLst>
                                </p:cTn>
                              </p:par>
                              <p:par>
                                <p:cTn id="19" presetID="12" presetClass="entr" presetSubtype="1"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lide(fromTop)">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7">
      <a:dk1>
        <a:srgbClr val="97480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7">
    <a:dk1>
      <a:srgbClr val="97480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Custom 7">
    <a:dk1>
      <a:srgbClr val="97480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Custom 7">
    <a:dk1>
      <a:srgbClr val="97480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Custom 7">
    <a:dk1>
      <a:srgbClr val="97480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Concourse</Template>
  <TotalTime>442</TotalTime>
  <Words>664</Words>
  <Application>Microsoft Office PowerPoint</Application>
  <PresentationFormat>On-screen Show (4:3)</PresentationFormat>
  <Paragraphs>98</Paragraphs>
  <Slides>15</Slides>
  <Notes>1</Notes>
  <HiddenSlides>0</HiddenSlides>
  <MMClips>0</MMClips>
  <ScaleCrop>false</ScaleCrop>
  <HeadingPairs>
    <vt:vector size="6" baseType="variant">
      <vt:variant>
        <vt:lpstr>Fonts Used</vt:lpstr>
      </vt:variant>
      <vt:variant>
        <vt:i4>6</vt:i4>
      </vt:variant>
      <vt:variant>
        <vt:lpstr>Design Template</vt:lpstr>
      </vt:variant>
      <vt:variant>
        <vt:i4>8</vt:i4>
      </vt:variant>
      <vt:variant>
        <vt:lpstr>Slide Titles</vt:lpstr>
      </vt:variant>
      <vt:variant>
        <vt:i4>15</vt:i4>
      </vt:variant>
    </vt:vector>
  </HeadingPairs>
  <TitlesOfParts>
    <vt:vector size="29" baseType="lpstr">
      <vt:lpstr>Arial</vt:lpstr>
      <vt:lpstr>Lucida Sans Unicode</vt:lpstr>
      <vt:lpstr>Wingdings 3</vt:lpstr>
      <vt:lpstr>Verdana</vt:lpstr>
      <vt:lpstr>Wingdings 2</vt:lpstr>
      <vt:lpstr>Calibri</vt:lpstr>
      <vt:lpstr>Concourse</vt:lpstr>
      <vt:lpstr>Concourse</vt:lpstr>
      <vt:lpstr>Concourse</vt:lpstr>
      <vt:lpstr>Concourse</vt:lpstr>
      <vt:lpstr>Concourse</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cataloged by sean varner</dc:creator>
  <cp:lastModifiedBy>sean.varner</cp:lastModifiedBy>
  <cp:revision>36</cp:revision>
  <dcterms:created xsi:type="dcterms:W3CDTF">2010-03-03T14:50:41Z</dcterms:created>
  <dcterms:modified xsi:type="dcterms:W3CDTF">2010-03-19T13:02:20Z</dcterms:modified>
</cp:coreProperties>
</file>