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9" r:id="rId6"/>
    <p:sldId id="263" r:id="rId7"/>
    <p:sldId id="269" r:id="rId8"/>
    <p:sldId id="260" r:id="rId9"/>
    <p:sldId id="261" r:id="rId10"/>
    <p:sldId id="264" r:id="rId11"/>
    <p:sldId id="262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8914" autoAdjust="0"/>
  </p:normalViewPr>
  <p:slideViewPr>
    <p:cSldViewPr>
      <p:cViewPr varScale="1">
        <p:scale>
          <a:sx n="75" d="100"/>
          <a:sy n="75" d="100"/>
        </p:scale>
        <p:origin x="10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Sound Signal Development – Human Response Testing (performance, annoyance, etc.)</a:t>
            </a:r>
          </a:p>
          <a:p>
            <a:pPr lvl="1"/>
            <a:r>
              <a:rPr lang="en-US" dirty="0" smtClean="0"/>
              <a:t>Soundscape Simulation – Community Outreach</a:t>
            </a:r>
          </a:p>
          <a:p>
            <a:r>
              <a:rPr lang="en-US" dirty="0" smtClean="0"/>
              <a:t>Software to </a:t>
            </a:r>
            <a:r>
              <a:rPr lang="en-US" dirty="0" err="1" smtClean="0"/>
              <a:t>Auralize</a:t>
            </a:r>
            <a:r>
              <a:rPr lang="en-US" dirty="0" smtClean="0"/>
              <a:t> Moving Sources</a:t>
            </a:r>
          </a:p>
          <a:p>
            <a:pPr lvl="1"/>
            <a:r>
              <a:rPr lang="en-US" dirty="0" smtClean="0"/>
              <a:t>Commercial / Proprietary ( Research: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DIVA at the Helsinki University of Technology, RAVEN at Aachen University. Commercial: B&amp;K. Gaming: Unity, Blender)</a:t>
            </a:r>
            <a:endParaRPr lang="en-US" dirty="0" smtClean="0"/>
          </a:p>
          <a:p>
            <a:pPr lvl="1"/>
            <a:r>
              <a:rPr lang="en-US" dirty="0" smtClean="0"/>
              <a:t>Application Specific (Game Development, Architectural, Research Tools for Specific Sound Environments)</a:t>
            </a:r>
          </a:p>
          <a:p>
            <a:r>
              <a:rPr lang="en-US" dirty="0" smtClean="0"/>
              <a:t>Approach Requirements</a:t>
            </a:r>
          </a:p>
          <a:p>
            <a:pPr lvl="1"/>
            <a:r>
              <a:rPr lang="en-US" dirty="0" smtClean="0"/>
              <a:t>Signal and Processing Agnostic</a:t>
            </a:r>
          </a:p>
          <a:p>
            <a:pPr lvl="1"/>
            <a:r>
              <a:rPr lang="en-US" dirty="0" smtClean="0"/>
              <a:t>Modifiable / Extensible</a:t>
            </a:r>
          </a:p>
          <a:p>
            <a:pPr lvl="1"/>
            <a:r>
              <a:rPr lang="en-US" dirty="0" smtClean="0"/>
              <a:t>Open / Transparent Implementation </a:t>
            </a:r>
          </a:p>
          <a:p>
            <a:pPr lvl="1"/>
            <a:r>
              <a:rPr lang="en-US" dirty="0" smtClean="0"/>
              <a:t>Near </a:t>
            </a:r>
            <a:r>
              <a:rPr lang="en-US" dirty="0" err="1" smtClean="0"/>
              <a:t>Realtime</a:t>
            </a:r>
            <a:endParaRPr lang="en-US" dirty="0" smtClean="0"/>
          </a:p>
          <a:p>
            <a:pPr lvl="1"/>
            <a:r>
              <a:rPr lang="en-US" dirty="0" smtClean="0"/>
              <a:t>Batch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focus</a:t>
            </a:r>
            <a:r>
              <a:rPr lang="en-US" baseline="0" dirty="0" smtClean="0"/>
              <a:t> is handling moving sources</a:t>
            </a:r>
          </a:p>
          <a:p>
            <a:r>
              <a:rPr lang="en-US" baseline="0" dirty="0" smtClean="0"/>
              <a:t>Future focus on advancing propagation modeling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Modular implementation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r>
              <a:rPr lang="en-US" baseline="0" dirty="0" smtClean="0"/>
              <a:t> </a:t>
            </a:r>
            <a:r>
              <a:rPr lang="en-US" dirty="0" smtClean="0"/>
              <a:t>Non-Uniform Sampling in Statistical Signal Processing</a:t>
            </a:r>
            <a:r>
              <a:rPr lang="en-US" baseline="0" dirty="0" smtClean="0"/>
              <a:t> -- </a:t>
            </a:r>
            <a:r>
              <a:rPr lang="en-US" dirty="0" smtClean="0"/>
              <a:t>Frida </a:t>
            </a:r>
            <a:r>
              <a:rPr lang="en-US" dirty="0" err="1" smtClean="0"/>
              <a:t>Eng</a:t>
            </a:r>
            <a:endParaRPr lang="en-US" dirty="0" smtClean="0"/>
          </a:p>
          <a:p>
            <a:r>
              <a:rPr lang="en-US" dirty="0" smtClean="0"/>
              <a:t>Assuming </a:t>
            </a:r>
            <a:r>
              <a:rPr lang="en-US" baseline="0" dirty="0" smtClean="0"/>
              <a:t> low speeds relative to C</a:t>
            </a:r>
          </a:p>
          <a:p>
            <a:r>
              <a:rPr lang="en-US" baseline="0" dirty="0" smtClean="0"/>
              <a:t>Interpolation: Uniform or non-uniform, periodic or aperiodic </a:t>
            </a:r>
          </a:p>
          <a:p>
            <a:r>
              <a:rPr lang="en-US" baseline="0" dirty="0" err="1" smtClean="0"/>
              <a:t>Lantsohsh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Sums</a:t>
            </a:r>
            <a:r>
              <a:rPr lang="en-US" baseline="0" dirty="0" smtClean="0"/>
              <a:t> to 1 if </a:t>
            </a:r>
            <a:r>
              <a:rPr lang="en-US" baseline="0" dirty="0" err="1" smtClean="0"/>
              <a:t>hnear</a:t>
            </a:r>
            <a:r>
              <a:rPr lang="en-US" baseline="0" dirty="0" smtClean="0"/>
              <a:t> = </a:t>
            </a:r>
            <a:r>
              <a:rPr lang="en-US" baseline="0" smtClean="0"/>
              <a:t>hfar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in paper</a:t>
            </a:r>
            <a:r>
              <a:rPr lang="en-US" baseline="0" dirty="0" smtClean="0"/>
              <a:t> just used a linear interpolation weighting applied to both, simpler, but a rougher estimate. Bilinear is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Bigger fonts,</a:t>
            </a:r>
            <a:r>
              <a:rPr lang="en-US" baseline="0" dirty="0" smtClean="0"/>
              <a:t> </a:t>
            </a:r>
            <a:r>
              <a:rPr lang="en-US" baseline="0" smtClean="0"/>
              <a:t>() for sec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4" name="Group 3" descr="Volpe with DOT logo" title="Volpe"/>
          <p:cNvGrpSpPr/>
          <p:nvPr userDrawn="1"/>
        </p:nvGrpSpPr>
        <p:grpSpPr>
          <a:xfrm>
            <a:off x="-76200" y="6151785"/>
            <a:ext cx="9296400" cy="1052702"/>
            <a:chOff x="-76200" y="6151785"/>
            <a:chExt cx="9296400" cy="1052702"/>
          </a:xfrm>
        </p:grpSpPr>
        <p:pic>
          <p:nvPicPr>
            <p:cNvPr id="7" name="Picture 6" descr="Volpe with DOT logo" title="Volpe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/>
            </a:stretch>
          </p:blipFill>
          <p:spPr>
            <a:xfrm>
              <a:off x="-76200" y="6151785"/>
              <a:ext cx="9296400" cy="1052702"/>
            </a:xfrm>
            <a:prstGeom prst="rect">
              <a:avLst/>
            </a:prstGeom>
          </p:spPr>
        </p:pic>
        <p:pic>
          <p:nvPicPr>
            <p:cNvPr id="9" name="Picture 8" descr="DotPptColorBlue.gif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315201" y="6400801"/>
              <a:ext cx="1123951" cy="2945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 userDrawn="1"/>
        </p:nvSpPr>
        <p:spPr>
          <a:xfrm>
            <a:off x="8534400" y="63788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pc="-15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A </a:t>
            </a:r>
            <a:r>
              <a:rPr lang="en-US" sz="5000" b="1" spc="-15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Simple Approach </a:t>
            </a:r>
            <a:r>
              <a:rPr lang="en-US" sz="5000" b="1" spc="-15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for the </a:t>
            </a:r>
            <a:r>
              <a:rPr lang="en-US" sz="5000" b="1" spc="-150" dirty="0" err="1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Auralization</a:t>
            </a:r>
            <a:r>
              <a:rPr lang="en-US" sz="5000" b="1" spc="-15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 </a:t>
            </a:r>
            <a:r>
              <a:rPr lang="en-US" sz="5000" b="1" spc="-15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of </a:t>
            </a:r>
            <a:r>
              <a:rPr lang="en-US" sz="5000" b="1" spc="-15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Moving Sources</a:t>
            </a:r>
          </a:p>
          <a:p>
            <a:pPr algn="ctr"/>
            <a:endParaRPr lang="en-US" sz="2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103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Aaron Hastings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2" y="5959674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National Transportation Systems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Center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" y="6285048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Volpe" title="Vol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5867400"/>
            <a:ext cx="1183564" cy="420624"/>
          </a:xfrm>
          <a:prstGeom prst="rect">
            <a:avLst/>
          </a:prstGeom>
        </p:spPr>
      </p:pic>
      <p:pic>
        <p:nvPicPr>
          <p:cNvPr id="18" name="Picture 17" descr="DOT logo" title="DO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03" y="5983224"/>
            <a:ext cx="301357" cy="299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5060" y="5983224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U.S. Department of Transportation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Office of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Secretary </a:t>
            </a:r>
            <a:r>
              <a:rPr 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 Transportation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John A. Volpe National Transportation Systems Center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22068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Inter-Noise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2015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7" y="2480553"/>
            <a:ext cx="8534400" cy="32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" y="58509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Spectrogram of 440 Hz </a:t>
            </a:r>
            <a:r>
              <a:rPr lang="en-US" sz="1400" i="1" dirty="0" smtClean="0"/>
              <a:t>pure </a:t>
            </a:r>
            <a:r>
              <a:rPr lang="en-US" sz="1400" i="1" dirty="0"/>
              <a:t>tone source signal passing by receiver at 8.33 m/s </a:t>
            </a:r>
            <a:r>
              <a:rPr lang="en-US" sz="1400" i="1" dirty="0" smtClean="0"/>
              <a:t>with a </a:t>
            </a:r>
            <a:r>
              <a:rPr lang="en-US" sz="1400" i="1" dirty="0"/>
              <a:t>perpendicular distance of 10 m. Head-related transfer function applied by using a weighted interpolation.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50" t="6410" r="8172" b="3846"/>
          <a:stretch/>
        </p:blipFill>
        <p:spPr>
          <a:xfrm>
            <a:off x="1531765" y="858367"/>
            <a:ext cx="6259685" cy="49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Extend Functionality to Include Reflections (e.g. Ground Effects) and Edge Diffractions (e.g. Shielding)</a:t>
            </a:r>
          </a:p>
          <a:p>
            <a:r>
              <a:rPr lang="en-US" dirty="0" smtClean="0"/>
              <a:t>Improve Interpolation Functions</a:t>
            </a:r>
          </a:p>
          <a:p>
            <a:r>
              <a:rPr lang="en-US" dirty="0" smtClean="0"/>
              <a:t>Add HRTFs with Higher Spatial Resolution</a:t>
            </a:r>
          </a:p>
          <a:p>
            <a:r>
              <a:rPr lang="en-US" dirty="0" smtClean="0"/>
              <a:t>Add Dipole, Cardioid, etc. Directivity Patterns</a:t>
            </a:r>
          </a:p>
          <a:p>
            <a:r>
              <a:rPr lang="en-US" dirty="0" smtClean="0"/>
              <a:t>Add other Atmospheric Absorption Standards</a:t>
            </a:r>
          </a:p>
          <a:p>
            <a:r>
              <a:rPr lang="en-US" dirty="0" smtClean="0"/>
              <a:t>Develop Library of Standard Sound Sources</a:t>
            </a:r>
          </a:p>
          <a:p>
            <a:r>
              <a:rPr lang="en-US" dirty="0" smtClean="0"/>
              <a:t>Develop Library of Standard Source Trajectories</a:t>
            </a:r>
          </a:p>
          <a:p>
            <a:r>
              <a:rPr lang="en-US" dirty="0" smtClean="0"/>
              <a:t>Add Metric Computations and Calibrations for Signal at Source and at Receiver</a:t>
            </a:r>
          </a:p>
        </p:txBody>
      </p:sp>
    </p:spTree>
    <p:extLst>
      <p:ext uri="{BB962C8B-B14F-4D97-AF65-F5344CB8AC3E}">
        <p14:creationId xmlns:p14="http://schemas.microsoft.com/office/powerpoint/2010/main" val="28357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Questions /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3657600"/>
            <a:ext cx="91440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Aaron.Hastings@dot.gov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Sound Signal Development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Human Response Testing </a:t>
            </a:r>
            <a:endParaRPr lang="en-US" dirty="0" smtClean="0"/>
          </a:p>
          <a:p>
            <a:pPr lvl="1"/>
            <a:r>
              <a:rPr lang="en-US" dirty="0" smtClean="0"/>
              <a:t>Soundscape Simulation – Community Outreach</a:t>
            </a:r>
          </a:p>
          <a:p>
            <a:r>
              <a:rPr lang="en-US" dirty="0" smtClean="0"/>
              <a:t>Software to </a:t>
            </a:r>
            <a:r>
              <a:rPr lang="en-US" dirty="0" err="1" smtClean="0"/>
              <a:t>Auralize</a:t>
            </a:r>
            <a:r>
              <a:rPr lang="en-US" dirty="0" smtClean="0"/>
              <a:t> Moving Sources</a:t>
            </a:r>
          </a:p>
          <a:p>
            <a:pPr lvl="1"/>
            <a:r>
              <a:rPr lang="en-US" dirty="0" smtClean="0"/>
              <a:t>Commercial / Proprietary</a:t>
            </a:r>
          </a:p>
          <a:p>
            <a:pPr lvl="1"/>
            <a:r>
              <a:rPr lang="en-US" dirty="0" smtClean="0"/>
              <a:t>Source / Environment Specific</a:t>
            </a:r>
          </a:p>
          <a:p>
            <a:pPr lvl="1"/>
            <a:r>
              <a:rPr lang="en-US" dirty="0" smtClean="0"/>
              <a:t>Optimized for Speed</a:t>
            </a:r>
          </a:p>
          <a:p>
            <a:r>
              <a:rPr lang="en-US" dirty="0" smtClean="0"/>
              <a:t>Method Requirements </a:t>
            </a:r>
          </a:p>
          <a:p>
            <a:pPr lvl="1"/>
            <a:r>
              <a:rPr lang="en-US" dirty="0" smtClean="0"/>
              <a:t>Signal and Processing Agnostic</a:t>
            </a:r>
          </a:p>
          <a:p>
            <a:pPr lvl="1"/>
            <a:r>
              <a:rPr lang="en-US" dirty="0" smtClean="0"/>
              <a:t>Modifiable / Extensible</a:t>
            </a:r>
          </a:p>
          <a:p>
            <a:pPr lvl="1"/>
            <a:r>
              <a:rPr lang="en-US" dirty="0" smtClean="0"/>
              <a:t>Open / Transparent Implementation </a:t>
            </a:r>
          </a:p>
          <a:p>
            <a:pPr lvl="1"/>
            <a:r>
              <a:rPr lang="en-US" dirty="0" smtClean="0"/>
              <a:t>Near Real-time</a:t>
            </a:r>
          </a:p>
          <a:p>
            <a:pPr lvl="1"/>
            <a:r>
              <a:rPr lang="en-US" dirty="0" smtClean="0"/>
              <a:t>Batch Processing</a:t>
            </a:r>
          </a:p>
          <a:p>
            <a:pPr lvl="1"/>
            <a:endParaRPr lang="en-US" dirty="0"/>
          </a:p>
        </p:txBody>
      </p:sp>
      <p:pic>
        <p:nvPicPr>
          <p:cNvPr id="4" name="Picture 3" descr="QuieterCars_073110 1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3734181" cy="2705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1" y="556298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Situ </a:t>
            </a:r>
            <a:r>
              <a:rPr lang="en-US" dirty="0" smtClean="0"/>
              <a:t>Testing: Time, Expense,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838200"/>
            <a:ext cx="5105400" cy="5638800"/>
          </a:xfrm>
        </p:spPr>
        <p:txBody>
          <a:bodyPr>
            <a:normAutofit/>
          </a:bodyPr>
          <a:lstStyle/>
          <a:p>
            <a:r>
              <a:rPr lang="en-US" dirty="0"/>
              <a:t>Point </a:t>
            </a:r>
            <a:r>
              <a:rPr lang="en-US" dirty="0" smtClean="0"/>
              <a:t>Source in Far Field</a:t>
            </a:r>
          </a:p>
          <a:p>
            <a:r>
              <a:rPr lang="en-US" dirty="0" smtClean="0"/>
              <a:t>Ray Acoustics</a:t>
            </a:r>
          </a:p>
          <a:p>
            <a:r>
              <a:rPr lang="en-US" dirty="0" smtClean="0"/>
              <a:t>Homogeneous Atmosphere</a:t>
            </a:r>
            <a:endParaRPr lang="en-US" dirty="0"/>
          </a:p>
          <a:p>
            <a:r>
              <a:rPr lang="en-US" dirty="0"/>
              <a:t>Free Field </a:t>
            </a:r>
            <a:r>
              <a:rPr lang="en-US" dirty="0" smtClean="0"/>
              <a:t>Propagation </a:t>
            </a:r>
          </a:p>
          <a:p>
            <a:pPr lvl="1"/>
            <a:r>
              <a:rPr lang="en-US" dirty="0" smtClean="0"/>
              <a:t>No reflections, edge diffractions,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Add hard ground using image sources</a:t>
            </a:r>
            <a:endParaRPr lang="en-US" dirty="0"/>
          </a:p>
          <a:p>
            <a:r>
              <a:rPr lang="en-US" dirty="0" smtClean="0"/>
              <a:t>Receiver &amp; Source: </a:t>
            </a:r>
          </a:p>
          <a:p>
            <a:pPr lvl="1"/>
            <a:r>
              <a:rPr lang="en-US" dirty="0" smtClean="0"/>
              <a:t>Translate </a:t>
            </a:r>
            <a:r>
              <a:rPr lang="en-US" dirty="0"/>
              <a:t>in X, Y, </a:t>
            </a:r>
            <a:r>
              <a:rPr lang="en-US" dirty="0" smtClean="0"/>
              <a:t>Z</a:t>
            </a:r>
          </a:p>
          <a:p>
            <a:pPr lvl="1"/>
            <a:r>
              <a:rPr lang="en-US" dirty="0" smtClean="0"/>
              <a:t>Rotate horizontally (azimuth) </a:t>
            </a:r>
            <a:r>
              <a:rPr lang="en-US" dirty="0"/>
              <a:t>&amp; </a:t>
            </a:r>
            <a:r>
              <a:rPr lang="en-US" dirty="0" smtClean="0"/>
              <a:t>vertically (elevation)</a:t>
            </a:r>
          </a:p>
          <a:p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Translation removed after source defined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32766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876800" y="1752600"/>
            <a:ext cx="2914650" cy="952500"/>
          </a:xfrm>
          <a:custGeom>
            <a:avLst/>
            <a:gdLst>
              <a:gd name="connsiteX0" fmla="*/ 0 w 2914650"/>
              <a:gd name="connsiteY0" fmla="*/ 952500 h 952500"/>
              <a:gd name="connsiteX1" fmla="*/ 438150 w 2914650"/>
              <a:gd name="connsiteY1" fmla="*/ 238125 h 952500"/>
              <a:gd name="connsiteX2" fmla="*/ 1371600 w 2914650"/>
              <a:gd name="connsiteY2" fmla="*/ 781050 h 952500"/>
              <a:gd name="connsiteX3" fmla="*/ 2914650 w 2914650"/>
              <a:gd name="connsiteY3" fmla="*/ 0 h 952500"/>
              <a:gd name="connsiteX4" fmla="*/ 2914650 w 291465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952500">
                <a:moveTo>
                  <a:pt x="0" y="952500"/>
                </a:moveTo>
                <a:cubicBezTo>
                  <a:pt x="104775" y="609600"/>
                  <a:pt x="209550" y="266700"/>
                  <a:pt x="438150" y="238125"/>
                </a:cubicBezTo>
                <a:cubicBezTo>
                  <a:pt x="666750" y="209550"/>
                  <a:pt x="958850" y="820737"/>
                  <a:pt x="1371600" y="781050"/>
                </a:cubicBezTo>
                <a:cubicBezTo>
                  <a:pt x="1784350" y="741363"/>
                  <a:pt x="2914650" y="0"/>
                  <a:pt x="2914650" y="0"/>
                </a:cubicBezTo>
                <a:lnTo>
                  <a:pt x="29146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4876800" y="3848100"/>
            <a:ext cx="2914650" cy="952500"/>
          </a:xfrm>
          <a:custGeom>
            <a:avLst/>
            <a:gdLst>
              <a:gd name="connsiteX0" fmla="*/ 0 w 2914650"/>
              <a:gd name="connsiteY0" fmla="*/ 952500 h 952500"/>
              <a:gd name="connsiteX1" fmla="*/ 438150 w 2914650"/>
              <a:gd name="connsiteY1" fmla="*/ 238125 h 952500"/>
              <a:gd name="connsiteX2" fmla="*/ 1371600 w 2914650"/>
              <a:gd name="connsiteY2" fmla="*/ 781050 h 952500"/>
              <a:gd name="connsiteX3" fmla="*/ 2914650 w 2914650"/>
              <a:gd name="connsiteY3" fmla="*/ 0 h 952500"/>
              <a:gd name="connsiteX4" fmla="*/ 2914650 w 291465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952500">
                <a:moveTo>
                  <a:pt x="0" y="952500"/>
                </a:moveTo>
                <a:cubicBezTo>
                  <a:pt x="104775" y="609600"/>
                  <a:pt x="209550" y="266700"/>
                  <a:pt x="438150" y="238125"/>
                </a:cubicBezTo>
                <a:cubicBezTo>
                  <a:pt x="666750" y="209550"/>
                  <a:pt x="958850" y="820737"/>
                  <a:pt x="1371600" y="781050"/>
                </a:cubicBezTo>
                <a:cubicBezTo>
                  <a:pt x="1784350" y="741363"/>
                  <a:pt x="2914650" y="0"/>
                  <a:pt x="2914650" y="0"/>
                </a:cubicBezTo>
                <a:lnTo>
                  <a:pt x="2914650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1450" y="16383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91450" y="4762500"/>
            <a:ext cx="152400" cy="1524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96100" y="2705100"/>
            <a:ext cx="0" cy="5715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00975" y="1066800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35808" y="2335768"/>
            <a:ext cx="94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74611" y="5105400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2790825"/>
            <a:ext cx="4267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1" t="26839" r="33081" b="11689"/>
          <a:stretch/>
        </p:blipFill>
        <p:spPr bwMode="auto">
          <a:xfrm>
            <a:off x="4641357" y="19050"/>
            <a:ext cx="4502643" cy="61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762000"/>
            <a:ext cx="51054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Main Function</a:t>
            </a:r>
          </a:p>
          <a:p>
            <a:r>
              <a:rPr lang="en-US" dirty="0"/>
              <a:t>Sub-routines </a:t>
            </a:r>
            <a:endParaRPr lang="en-US" dirty="0" smtClean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Switching  </a:t>
            </a:r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May Require Additional Assumptions</a:t>
            </a:r>
            <a:endParaRPr lang="en-US" dirty="0"/>
          </a:p>
          <a:p>
            <a:r>
              <a:rPr lang="en-US" dirty="0" smtClean="0"/>
              <a:t>Sub-routines: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Define Receiver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Define Source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Define Signal at Source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Determine Time Delay for Propagation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Determine Attenuation (Divergence, Atmospheric Absorption)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Adjust for Signal Directivity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Adjust for Receiver Head Related Transfer Functions (HRTFs)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Output Signal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Defining Receiver and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4343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Flat Earth X, Y, Z (RHR)</a:t>
            </a:r>
          </a:p>
          <a:p>
            <a:r>
              <a:rPr lang="en-US" dirty="0" smtClean="0"/>
              <a:t>Horizontal (Azimuth) Angle</a:t>
            </a:r>
          </a:p>
          <a:p>
            <a:r>
              <a:rPr lang="en-US" dirty="0" smtClean="0"/>
              <a:t>Vertical (Elevation) Angle</a:t>
            </a:r>
          </a:p>
          <a:p>
            <a:r>
              <a:rPr lang="en-US" dirty="0" smtClean="0"/>
              <a:t>Receiver Defined First</a:t>
            </a:r>
          </a:p>
          <a:p>
            <a:r>
              <a:rPr lang="en-US" dirty="0"/>
              <a:t>Receiver Translation </a:t>
            </a:r>
            <a:r>
              <a:rPr lang="en-US" dirty="0" smtClean="0"/>
              <a:t>Removed during Source Definition</a:t>
            </a:r>
          </a:p>
          <a:p>
            <a:pPr lvl="1"/>
            <a:r>
              <a:rPr lang="en-US" dirty="0" smtClean="0"/>
              <a:t>Subtract Receiver Translation Vector from Source Translation Vector</a:t>
            </a:r>
          </a:p>
          <a:p>
            <a:pPr lvl="1"/>
            <a:r>
              <a:rPr lang="en-US" dirty="0" smtClean="0"/>
              <a:t>Receiver and Source Angles Computed after Receiver Translation Removed</a:t>
            </a:r>
          </a:p>
          <a:p>
            <a:r>
              <a:rPr lang="en-US" dirty="0" smtClean="0"/>
              <a:t>Final Distances and Angles Defined for Fix Reference Frame Centered on Receiver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83706"/>
            <a:ext cx="3607621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74" y="3352800"/>
            <a:ext cx="4170026" cy="28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Defining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3200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Signal can be Defined Using:</a:t>
            </a:r>
          </a:p>
          <a:p>
            <a:pPr lvl="1"/>
            <a:r>
              <a:rPr lang="en-US" dirty="0" smtClean="0"/>
              <a:t>Stationary time signal</a:t>
            </a:r>
          </a:p>
          <a:p>
            <a:pPr lvl="1"/>
            <a:r>
              <a:rPr lang="en-US" dirty="0" smtClean="0"/>
              <a:t>Parametric formulae</a:t>
            </a:r>
          </a:p>
          <a:p>
            <a:pPr lvl="1"/>
            <a:r>
              <a:rPr lang="en-US" dirty="0" smtClean="0"/>
              <a:t>Sinusoids and band-limited noise</a:t>
            </a:r>
          </a:p>
          <a:p>
            <a:r>
              <a:rPr lang="en-US" dirty="0" smtClean="0"/>
              <a:t>Propagation from Source to Receiver:</a:t>
            </a:r>
          </a:p>
          <a:p>
            <a:pPr lvl="1"/>
            <a:r>
              <a:rPr lang="en-US" dirty="0" smtClean="0"/>
              <a:t>Time Delay </a:t>
            </a:r>
            <a:r>
              <a:rPr lang="en-US" dirty="0" smtClean="0">
                <a:sym typeface="Wingdings" panose="05000000000000000000" pitchFamily="2" charset="2"/>
              </a:rPr>
              <a:t> Produces Doppler Shift</a:t>
            </a:r>
            <a:endParaRPr lang="en-US" dirty="0" smtClean="0"/>
          </a:p>
          <a:p>
            <a:pPr lvl="1"/>
            <a:r>
              <a:rPr lang="en-US" dirty="0" smtClean="0"/>
              <a:t>Non-uniform time intervals at receiver </a:t>
            </a:r>
          </a:p>
          <a:p>
            <a:pPr lvl="1"/>
            <a:r>
              <a:rPr lang="en-US" dirty="0" smtClean="0"/>
              <a:t>Interpolation used to generate uniform time at receiver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1"/>
            <a:ext cx="41148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Interpolation:</a:t>
            </a:r>
          </a:p>
          <a:p>
            <a:pPr lvl="1"/>
            <a:r>
              <a:rPr lang="en-US" dirty="0" smtClean="0"/>
              <a:t>Nearest Neighbor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Spline</a:t>
            </a:r>
          </a:p>
          <a:p>
            <a:pPr lvl="1"/>
            <a:r>
              <a:rPr lang="en-US" dirty="0" smtClean="0"/>
              <a:t>Lagrange</a:t>
            </a:r>
          </a:p>
          <a:p>
            <a:pPr lvl="1"/>
            <a:r>
              <a:rPr lang="en-US" dirty="0" smtClean="0"/>
              <a:t>Whittaker-Shannon</a:t>
            </a:r>
          </a:p>
          <a:p>
            <a:pPr lvl="1"/>
            <a:r>
              <a:rPr lang="en-US" dirty="0" err="1" smtClean="0"/>
              <a:t>Lanczos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281"/>
            <a:ext cx="6706142" cy="29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57800" y="1828800"/>
            <a:ext cx="3124200" cy="3048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1358" y="4495800"/>
            <a:ext cx="22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Doppler Shift Obtained Here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799" y="5312807"/>
            <a:ext cx="1846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Uniform Time Sample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Recovered, Preserving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Doppler Shift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008220">
            <a:off x="5870037" y="3718474"/>
            <a:ext cx="1492668" cy="2110759"/>
          </a:xfrm>
          <a:prstGeom prst="arc">
            <a:avLst>
              <a:gd name="adj1" fmla="val 16659269"/>
              <a:gd name="adj2" fmla="val 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79988" y="5867400"/>
            <a:ext cx="582811" cy="533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t="49616" r="57932" b="16153"/>
          <a:stretch/>
        </p:blipFill>
        <p:spPr bwMode="auto">
          <a:xfrm>
            <a:off x="6630295" y="2800350"/>
            <a:ext cx="224789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Free-field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1"/>
            <a:ext cx="5105400" cy="5333999"/>
          </a:xfrm>
        </p:spPr>
        <p:txBody>
          <a:bodyPr/>
          <a:lstStyle/>
          <a:p>
            <a:r>
              <a:rPr lang="en-US" dirty="0" smtClean="0"/>
              <a:t>Divergence – 6 dB / doubling</a:t>
            </a:r>
          </a:p>
          <a:p>
            <a:r>
              <a:rPr lang="en-US" dirty="0"/>
              <a:t>Atmospheric Absorption: ISO 9613-1</a:t>
            </a:r>
            <a:endParaRPr lang="en-US" dirty="0" smtClean="0"/>
          </a:p>
          <a:p>
            <a:pPr lvl="1"/>
            <a:r>
              <a:rPr lang="en-US" dirty="0" smtClean="0"/>
              <a:t>Function of Frequency and Distance</a:t>
            </a:r>
          </a:p>
          <a:p>
            <a:pPr lvl="1"/>
            <a:r>
              <a:rPr lang="en-US" dirty="0" smtClean="0"/>
              <a:t>Frequency </a:t>
            </a:r>
            <a:r>
              <a:rPr lang="en-US" dirty="0" smtClean="0">
                <a:sym typeface="Wingdings" panose="05000000000000000000" pitchFamily="2" charset="2"/>
              </a:rPr>
              <a:t>Associated w/. Time Interval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Distance Associated w/. Single Sample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Approach: </a:t>
            </a:r>
          </a:p>
          <a:p>
            <a:pPr lvl="2"/>
            <a:r>
              <a:rPr lang="en-US" dirty="0" smtClean="0"/>
              <a:t>Develop Filters for Each 3 dB of Overall Attenuation</a:t>
            </a:r>
          </a:p>
          <a:p>
            <a:pPr lvl="2"/>
            <a:r>
              <a:rPr lang="en-US" dirty="0" smtClean="0"/>
              <a:t>Linear Interpolation: Weighted average of two nearest distances for each sample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69080"/>
              </p:ext>
            </p:extLst>
          </p:nvPr>
        </p:nvGraphicFramePr>
        <p:xfrm>
          <a:off x="5105400" y="1752600"/>
          <a:ext cx="3810000" cy="2686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810"/>
                <a:gridCol w="1018190"/>
                <a:gridCol w="886810"/>
                <a:gridCol w="1018190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Frequency (Hz)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Attenuation (dB/m)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Frequency (Hz)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Attenuation (dB/m)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7.81E-05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800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3.91E-03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1.22E-04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4.66E-03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1.94E-04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1250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5.71E-03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2.94E-04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1600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7.45E-03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4.40E-04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9.89E-03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6.71E-04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2500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1.36E-02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9.54E-04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3150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1.97E-02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1.31E-03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4000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2.97E-02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1.74E-03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5000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4.42E-02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2.24E-03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6.76E-02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2.73E-03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8000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1.05E-01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3.27E-03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2971800" algn="ctr"/>
                          <a:tab pos="5943600" algn="r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1.59E-01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06784" y="5562600"/>
                <a:ext cx="3890552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84" y="5562600"/>
                <a:ext cx="3890552" cy="396519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" y="4724400"/>
                <a:ext cx="9144000" cy="71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𝑓𝑎𝑟𝑡h𝑒𝑟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𝑓𝑎𝑟𝑡h𝑒𝑟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𝑓𝑎𝑟𝑡h𝑒𝑟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𝑓𝑎𝑟𝑡h𝑒𝑟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𝑛𝑒𝑎𝑟𝑒𝑟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4724400"/>
                <a:ext cx="9144000" cy="712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9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Adjusting for Directivity and HRTFs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Measured HRTFs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for Image Processing and Integrated Computing (CIPIC) at U.C. </a:t>
            </a:r>
            <a:r>
              <a:rPr lang="en-US" dirty="0" smtClean="0"/>
              <a:t>Davis</a:t>
            </a:r>
            <a:endParaRPr lang="en-US" baseline="30000" dirty="0"/>
          </a:p>
          <a:p>
            <a:pPr lvl="1"/>
            <a:r>
              <a:rPr lang="en-US" dirty="0" smtClean="0"/>
              <a:t>Azimuth Angles: +/- 80</a:t>
            </a:r>
            <a:r>
              <a:rPr lang="en-US" dirty="0"/>
              <a:t>, </a:t>
            </a:r>
            <a:r>
              <a:rPr lang="en-US" dirty="0" smtClean="0"/>
              <a:t>65</a:t>
            </a:r>
            <a:r>
              <a:rPr lang="en-US" dirty="0"/>
              <a:t>, </a:t>
            </a:r>
            <a:r>
              <a:rPr lang="en-US" dirty="0" smtClean="0"/>
              <a:t>55</a:t>
            </a:r>
            <a:r>
              <a:rPr lang="en-US" dirty="0"/>
              <a:t>, </a:t>
            </a:r>
            <a:r>
              <a:rPr lang="en-US" dirty="0" smtClean="0"/>
              <a:t>45</a:t>
            </a:r>
            <a:r>
              <a:rPr lang="en-US" dirty="0"/>
              <a:t>, </a:t>
            </a:r>
            <a:r>
              <a:rPr lang="en-US" dirty="0" smtClean="0"/>
              <a:t>40</a:t>
            </a:r>
            <a:r>
              <a:rPr lang="en-US" dirty="0"/>
              <a:t>, </a:t>
            </a:r>
            <a:r>
              <a:rPr lang="en-US" dirty="0" smtClean="0"/>
              <a:t>35</a:t>
            </a:r>
            <a:r>
              <a:rPr lang="en-US" dirty="0"/>
              <a:t>, </a:t>
            </a:r>
            <a:r>
              <a:rPr lang="en-US" dirty="0" smtClean="0"/>
              <a:t>30</a:t>
            </a:r>
            <a:r>
              <a:rPr lang="en-US" dirty="0"/>
              <a:t>, </a:t>
            </a:r>
            <a:r>
              <a:rPr lang="en-US" dirty="0" smtClean="0"/>
              <a:t>25</a:t>
            </a:r>
            <a:r>
              <a:rPr lang="en-US" dirty="0"/>
              <a:t>, </a:t>
            </a:r>
            <a:r>
              <a:rPr lang="en-US" dirty="0" smtClean="0"/>
              <a:t>20</a:t>
            </a:r>
            <a:r>
              <a:rPr lang="en-US" dirty="0"/>
              <a:t>, </a:t>
            </a:r>
            <a:r>
              <a:rPr lang="en-US" dirty="0" smtClean="0"/>
              <a:t>15</a:t>
            </a:r>
            <a:r>
              <a:rPr lang="en-US" dirty="0"/>
              <a:t>, </a:t>
            </a:r>
            <a:r>
              <a:rPr lang="en-US" dirty="0" smtClean="0"/>
              <a:t>10</a:t>
            </a:r>
            <a:r>
              <a:rPr lang="en-US" dirty="0"/>
              <a:t>, </a:t>
            </a:r>
            <a:r>
              <a:rPr lang="en-US" dirty="0" smtClean="0"/>
              <a:t>5</a:t>
            </a:r>
            <a:r>
              <a:rPr lang="en-US" dirty="0"/>
              <a:t>, </a:t>
            </a:r>
            <a:r>
              <a:rPr lang="en-US" dirty="0" smtClean="0"/>
              <a:t>0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Elevation Angles: </a:t>
            </a:r>
            <a:r>
              <a:rPr lang="en-US" dirty="0"/>
              <a:t>: -45 to 230.625 </a:t>
            </a:r>
            <a:r>
              <a:rPr lang="en-US" dirty="0" err="1" smtClean="0"/>
              <a:t>deg</a:t>
            </a:r>
            <a:r>
              <a:rPr lang="en-US" dirty="0" smtClean="0"/>
              <a:t> (5.625 </a:t>
            </a:r>
            <a:r>
              <a:rPr lang="en-US" dirty="0"/>
              <a:t>degree </a:t>
            </a:r>
            <a:r>
              <a:rPr lang="en-US" dirty="0" smtClean="0"/>
              <a:t>increments)</a:t>
            </a:r>
          </a:p>
          <a:p>
            <a:pPr lvl="1"/>
            <a:r>
              <a:rPr lang="en-US" dirty="0" smtClean="0"/>
              <a:t>Angles Relative to Head Orientation</a:t>
            </a:r>
          </a:p>
          <a:p>
            <a:r>
              <a:rPr lang="en-US" dirty="0" smtClean="0"/>
              <a:t>Directivity</a:t>
            </a:r>
          </a:p>
          <a:p>
            <a:pPr lvl="1"/>
            <a:r>
              <a:rPr lang="en-US" dirty="0" smtClean="0"/>
              <a:t>Uses  Monopole unless directivity provided</a:t>
            </a:r>
          </a:p>
          <a:p>
            <a:pPr lvl="1"/>
            <a:r>
              <a:rPr lang="en-US" dirty="0" smtClean="0"/>
              <a:t>Same format as for HRTFs</a:t>
            </a:r>
          </a:p>
          <a:p>
            <a:pPr lvl="1"/>
            <a:r>
              <a:rPr lang="en-US" dirty="0" smtClean="0"/>
              <a:t>Angles based on Fixed Reference Frame (Independent of Head Rotation)</a:t>
            </a:r>
          </a:p>
          <a:p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Similar to that used for Atmospheric Absorption</a:t>
            </a:r>
          </a:p>
          <a:p>
            <a:pPr lvl="1"/>
            <a:r>
              <a:rPr lang="en-US" dirty="0" smtClean="0"/>
              <a:t>Except nearest neighbors determined for azimuth and elevation: Bilinear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Sample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90" t="5983" r="8173" b="3846"/>
          <a:stretch/>
        </p:blipFill>
        <p:spPr>
          <a:xfrm>
            <a:off x="1524000" y="838200"/>
            <a:ext cx="6271315" cy="4946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58509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Spectrogram of 440 Hz </a:t>
            </a:r>
            <a:r>
              <a:rPr lang="en-US" sz="1400" i="1" dirty="0" smtClean="0"/>
              <a:t>pure </a:t>
            </a:r>
            <a:r>
              <a:rPr lang="en-US" sz="1400" i="1" dirty="0"/>
              <a:t>tone source signal passing by receiver at 8.33 m/s </a:t>
            </a:r>
            <a:r>
              <a:rPr lang="en-US" sz="1400" i="1" dirty="0" smtClean="0"/>
              <a:t>with perpendicular </a:t>
            </a:r>
            <a:r>
              <a:rPr lang="en-US" sz="1400" i="1" dirty="0"/>
              <a:t>distance of 10 m. </a:t>
            </a:r>
            <a:r>
              <a:rPr lang="en-US" sz="1400" i="1" dirty="0" smtClean="0"/>
              <a:t>           No </a:t>
            </a:r>
            <a:r>
              <a:rPr lang="en-US" sz="1400" i="1" dirty="0"/>
              <a:t>head-related transfer function or source directivity is applied.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4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Type xmlns="06aae0be-d389-4f48-9606-fc9cb0e35bd7">PowerPoint Presentations</Content_x0020_Type>
    <Order_x0020_Number xmlns="06aae0be-d389-4f48-9606-fc9cb0e35bd7">2</Order_x0020_Number>
    <Thumbnail_x0020_Image xmlns="06aae0be-d389-4f48-9606-fc9cb0e35bd7">
      <Url>http://spmain.volpe.dot.gov/sites/Tools/Communications/PublishingImages/ppt_template_button.png</Url>
      <Description xsi:nil="true"/>
    </Thumbnail_x0020_Image>
    <Description0 xmlns="06aae0be-d389-4f48-9606-fc9cb0e35b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0CE8E52D997498F4D664B4C35548C" ma:contentTypeVersion="5" ma:contentTypeDescription="Create a new document." ma:contentTypeScope="" ma:versionID="dce2fe013db701b5247b949854c11692">
  <xsd:schema xmlns:xsd="http://www.w3.org/2001/XMLSchema" xmlns:xs="http://www.w3.org/2001/XMLSchema" xmlns:p="http://schemas.microsoft.com/office/2006/metadata/properties" xmlns:ns2="06aae0be-d389-4f48-9606-fc9cb0e35bd7" targetNamespace="http://schemas.microsoft.com/office/2006/metadata/properties" ma:root="true" ma:fieldsID="89048ad632b2875d17b23f55cb65f9de" ns2:_="">
    <xsd:import namespace="06aae0be-d389-4f48-9606-fc9cb0e35bd7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Order_x0020_Number" minOccurs="0"/>
                <xsd:element ref="ns2:Thumbnail_x0020_Imag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e0be-d389-4f48-9606-fc9cb0e35bd7" elementFormDefault="qualified">
    <xsd:import namespace="http://schemas.microsoft.com/office/2006/documentManagement/types"/>
    <xsd:import namespace="http://schemas.microsoft.com/office/infopath/2007/PartnerControls"/>
    <xsd:element name="Content_x0020_Type" ma:index="8" nillable="true" ma:displayName="Document Type" ma:description="What type of content is this? Is it a part of the Communications Toolkit or is this a powerpoint template?" ma:internalName="Content_x0020_Type">
      <xsd:simpleType>
        <xsd:restriction base="dms:Text">
          <xsd:maxLength value="255"/>
        </xsd:restriction>
      </xsd:simpleType>
    </xsd:element>
    <xsd:element name="Order_x0020_Number" ma:index="9" nillable="true" ma:displayName="Order Number" ma:internalName="Order_x0020_Number">
      <xsd:simpleType>
        <xsd:restriction base="dms:Number"/>
      </xsd:simpleType>
    </xsd:element>
    <xsd:element name="Thumbnail_x0020_Image" ma:index="10" nillable="true" ma:displayName="Thumbnail Image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F94DA-2608-46E7-88C7-247AD4CCC6B6}">
  <ds:schemaRefs>
    <ds:schemaRef ds:uri="http://www.w3.org/XML/1998/namespace"/>
    <ds:schemaRef ds:uri="http://purl.org/dc/dcmitype/"/>
    <ds:schemaRef ds:uri="06aae0be-d389-4f48-9606-fc9cb0e35bd7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D7B703-556D-4F5D-A735-01639AF2CE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74713-0C04-499B-98CA-7972678A0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ae0be-d389-4f48-9606-fc9cb0e35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875</Words>
  <Application>Microsoft Office PowerPoint</Application>
  <PresentationFormat>On-screen Show (4:3)</PresentationFormat>
  <Paragraphs>203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Calibri</vt:lpstr>
      <vt:lpstr>Cambria Math</vt:lpstr>
      <vt:lpstr>Corbel</vt:lpstr>
      <vt:lpstr>Courier New</vt:lpstr>
      <vt:lpstr>Gill Sans MT</vt:lpstr>
      <vt:lpstr>Times New Roman</vt:lpstr>
      <vt:lpstr>Verdana</vt:lpstr>
      <vt:lpstr>Wingdings</vt:lpstr>
      <vt:lpstr>Title and Content</vt:lpstr>
      <vt:lpstr>PowerPoint Presentation</vt:lpstr>
      <vt:lpstr>Background</vt:lpstr>
      <vt:lpstr>Assumptions</vt:lpstr>
      <vt:lpstr>Implementation</vt:lpstr>
      <vt:lpstr>Defining Receiver and Source</vt:lpstr>
      <vt:lpstr>Defining Signal</vt:lpstr>
      <vt:lpstr>Free-field Attenuation</vt:lpstr>
      <vt:lpstr>Adjusting for Directivity and HRTFs</vt:lpstr>
      <vt:lpstr>Sample Results</vt:lpstr>
      <vt:lpstr>Sample Results</vt:lpstr>
      <vt:lpstr>Next Steps</vt:lpstr>
      <vt:lpstr>Questions /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Dresley, Susan (VOLPE)</cp:lastModifiedBy>
  <cp:revision>76</cp:revision>
  <dcterms:created xsi:type="dcterms:W3CDTF">2012-06-27T19:30:13Z</dcterms:created>
  <dcterms:modified xsi:type="dcterms:W3CDTF">2017-02-23T14:01:38Z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0x010100E4C0CE8E52D997498F4D664B4C35548C</vt:lpwstr>
  </property>
  <property fmtid="{D5CDD505-2E9C-101B-9397-08002B2CF9AE}" pid="3" name="Order">
    <vt:r8>3100</vt:r8>
  </property>
</Properties>
</file>