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73647" autoAdjust="0"/>
  </p:normalViewPr>
  <p:slideViewPr>
    <p:cSldViewPr>
      <p:cViewPr>
        <p:scale>
          <a:sx n="66" d="100"/>
          <a:sy n="66" d="100"/>
        </p:scale>
        <p:origin x="-4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FEDB6-6D9D-4A99-9870-F954D4D54096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9A16B-8080-4497-A731-6F7F64D8B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3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C7F2-1845-414A-856A-6D1696A05A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6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closer you are to a 50/50 split the higher the CO and NOX rates will be.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main take away is that if you can increase your proportion of passenger trucks your CO and NOX rates can go up by a significant amount.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will be important to classify these vehicles appropriately.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41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</a:t>
            </a:r>
            <a:r>
              <a:rPr lang="en-US" baseline="0" dirty="0" smtClean="0"/>
              <a:t> the first main and sub bullet explain the how the average speed works and the different options that can be used. </a:t>
            </a:r>
          </a:p>
          <a:p>
            <a:r>
              <a:rPr lang="en-US" baseline="0" dirty="0" smtClean="0"/>
              <a:t>Average Speed</a:t>
            </a:r>
          </a:p>
          <a:p>
            <a:r>
              <a:rPr lang="en-US" baseline="0" dirty="0" smtClean="0"/>
              <a:t>Drive Schedule </a:t>
            </a:r>
          </a:p>
          <a:p>
            <a:r>
              <a:rPr lang="en-US" baseline="0" dirty="0" smtClean="0"/>
              <a:t>Operating Mode Distribution.  Remind everyone that everything turns into an operating mode distribution.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Ga. Tech here again and how important they were for this portion of the analysis.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0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the default</a:t>
            </a:r>
            <a:r>
              <a:rPr lang="en-US" baseline="0" dirty="0" smtClean="0"/>
              <a:t> drive schedules might not represent the type of link we are tying to model </a:t>
            </a:r>
          </a:p>
          <a:p>
            <a:endParaRPr lang="en-US" baseline="0" dirty="0" smtClean="0"/>
          </a:p>
          <a:p>
            <a:r>
              <a:rPr lang="en-US" baseline="0" dirty="0" smtClean="0"/>
              <a:t>1029 – Red line in the chart – represents an average speed of 31.02 mph.  There are speeds all the way up to 64-65 mph in the drive schedule. This might not represent an arterial you want to model.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42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</a:t>
            </a:r>
            <a:r>
              <a:rPr lang="en-US" baseline="0" dirty="0" smtClean="0"/>
              <a:t> example of the detail we come up with to develop these scenarios.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used this information in conjunction with the kinematic equations.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developed our own drive schedules and using the VSP calculation converted them into Operating Mode Distributions.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59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 the Queue link LOS D in the 35 mph scenario</a:t>
            </a:r>
          </a:p>
          <a:p>
            <a:endParaRPr lang="en-US" baseline="0" dirty="0" smtClean="0"/>
          </a:p>
          <a:p>
            <a:r>
              <a:rPr lang="en-US" baseline="0" dirty="0" smtClean="0"/>
              <a:t>Blue is MOVES average speed </a:t>
            </a:r>
          </a:p>
          <a:p>
            <a:r>
              <a:rPr lang="en-US" baseline="0" dirty="0" smtClean="0"/>
              <a:t>Red is HCM generated </a:t>
            </a:r>
          </a:p>
          <a:p>
            <a:r>
              <a:rPr lang="en-US" baseline="0" dirty="0" smtClean="0"/>
              <a:t>Green is Georgia Tech provided.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17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</a:t>
            </a:r>
            <a:r>
              <a:rPr lang="en-US" baseline="0" dirty="0" smtClean="0"/>
              <a:t> variations compared to average speed for the queue segment.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 and NOX results.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Very important finding for getting a good representative operating mode distribution for the segment being modeled.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48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them more</a:t>
            </a:r>
            <a:r>
              <a:rPr lang="en-US" baseline="0" dirty="0" smtClean="0"/>
              <a:t> are highlighted in the report.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70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1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r>
              <a:rPr lang="en-US" baseline="0" dirty="0" smtClean="0"/>
              <a:t> the Regional level analysis and how it was presented at A&amp;WMA in 2012 in San Antonio.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the Regional level was used to determine the input parameters we analyzed for the project level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7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When Age Distribution was analyzed in the Regional Sensitivity we used arbitrary values to test the </a:t>
            </a:r>
            <a:r>
              <a:rPr lang="en-US" baseline="0" dirty="0" err="1" smtClean="0"/>
              <a:t>senstivity</a:t>
            </a:r>
            <a:r>
              <a:rPr lang="en-US" baseline="0" dirty="0" smtClean="0"/>
              <a:t>. For the project level we wanted to be more realistic.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reached out to an MPO to get real world data.  We used that real world data to obtain more realistic </a:t>
            </a:r>
            <a:r>
              <a:rPr lang="en-US" baseline="0" dirty="0" err="1" smtClean="0"/>
              <a:t>vairaions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0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8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the</a:t>
            </a:r>
            <a:r>
              <a:rPr lang="en-US" baseline="0" dirty="0" smtClean="0"/>
              <a:t> blue line being the national default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4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mention that</a:t>
            </a:r>
            <a:r>
              <a:rPr lang="en-US" baseline="0" dirty="0" smtClean="0"/>
              <a:t> we are aging the fleet in each scenario.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highlight that these ranges are realistic.  Even in scenario 5 we did observed some model years have that much variation at the high end.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8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that</a:t>
            </a:r>
            <a:r>
              <a:rPr lang="en-US" baseline="0" dirty="0" smtClean="0"/>
              <a:t> the emissions rates increase as the fleet gets older and more </a:t>
            </a:r>
            <a:r>
              <a:rPr lang="en-US" baseline="0" dirty="0" err="1" smtClean="0"/>
              <a:t>vairable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Once again highlight that these ranges are observed from an actual MPO.  Shows how much the fleet can change for the same area in just a few years. </a:t>
            </a:r>
          </a:p>
          <a:p>
            <a:r>
              <a:rPr lang="en-US" baseline="0" dirty="0" smtClean="0"/>
              <a:t>Also, highlight that is shows how important it is to get the most recent age distribution.  For certain analyses it may be important to forecast possible aging of the fleet.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56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will only show the passenger Car to Passenger Truck Ratio Case.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Mentioned Ga. Tech for the Geographic area case.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Bullet:</a:t>
            </a:r>
            <a:r>
              <a:rPr lang="en-US" baseline="0" dirty="0" smtClean="0"/>
              <a:t> Passenger Trucks are much higher than passenger cars in MOVES.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6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0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82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659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93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1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402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25145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24400" y="1600201"/>
            <a:ext cx="3962400" cy="2286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4114801"/>
            <a:ext cx="8229600" cy="220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952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6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46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439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5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40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84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4" name="Group 3" descr="Volpe with DOT logo" title="Volpe"/>
          <p:cNvGrpSpPr/>
          <p:nvPr userDrawn="1"/>
        </p:nvGrpSpPr>
        <p:grpSpPr>
          <a:xfrm>
            <a:off x="-76200" y="6151785"/>
            <a:ext cx="9296400" cy="1052702"/>
            <a:chOff x="-76200" y="6151785"/>
            <a:chExt cx="9296400" cy="1052702"/>
          </a:xfrm>
        </p:grpSpPr>
        <p:pic>
          <p:nvPicPr>
            <p:cNvPr id="7" name="Picture 6" descr="Volpe with DOT logo" title="Volpe"/>
            <p:cNvPicPr>
              <a:picLocks noChangeAspect="1"/>
            </p:cNvPicPr>
            <p:nvPr userDrawn="1"/>
          </p:nvPicPr>
          <p:blipFill>
            <a:blip r:embed="rId1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50000"/>
            </a:blip>
            <a:stretch>
              <a:fillRect/>
            </a:stretch>
          </p:blipFill>
          <p:spPr>
            <a:xfrm>
              <a:off x="-76200" y="6151785"/>
              <a:ext cx="9296400" cy="1052702"/>
            </a:xfrm>
            <a:prstGeom prst="rect">
              <a:avLst/>
            </a:prstGeom>
          </p:spPr>
        </p:pic>
        <p:pic>
          <p:nvPicPr>
            <p:cNvPr id="9" name="Picture 8" descr="DotPptColorBlue.gif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7315201" y="6400801"/>
              <a:ext cx="1123951" cy="29457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 userDrawn="1"/>
        </p:nvSpPr>
        <p:spPr>
          <a:xfrm>
            <a:off x="8534400" y="637881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91C7BA6-543E-4982-BACB-38F0AA2CC06A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8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accent3">
              <a:lumMod val="75000"/>
            </a:schemeClr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0"/>
        </a:spcAft>
        <a:buClrTx/>
        <a:buSzPct val="70000"/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0"/>
        </a:spcAft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0"/>
        </a:spcAft>
        <a:buClrTx/>
        <a:buSzPct val="75000"/>
        <a:buFont typeface="Courier New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" y="228602"/>
            <a:ext cx="868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</a:rPr>
              <a:t>MOVES Project Level Sensitivity Analysis</a:t>
            </a: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400" spc="-150" dirty="0">
              <a:solidFill>
                <a:schemeClr val="accent3">
                  <a:lumMod val="75000"/>
                </a:schemeClr>
              </a:solidFill>
              <a:latin typeface="Arial"/>
              <a:ea typeface="Arial Unicode MS" pitchFamily="34" charset="-128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  <a:latin typeface="Corbel"/>
                <a:cs typeface="Corbel"/>
              </a:rPr>
              <a:t>George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Corbel"/>
                <a:cs typeface="Corbel"/>
              </a:rPr>
              <a:t>Noel and Dr. Roger Wayson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2" y="5959674"/>
            <a:ext cx="350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Arial Unicode MS" pitchFamily="34" charset="-128"/>
                <a:cs typeface="Calibri"/>
              </a:rPr>
              <a:t>The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alibri"/>
                <a:ea typeface="Arial Unicode MS" pitchFamily="34" charset="-128"/>
                <a:cs typeface="Calibri"/>
              </a:rPr>
              <a:t>National Transportation Systems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Arial Unicode MS" pitchFamily="34" charset="-128"/>
                <a:cs typeface="Calibri"/>
              </a:rPr>
              <a:t>Center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932" y="6285048"/>
            <a:ext cx="4436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Advancing transportation innovation for the public good</a:t>
            </a:r>
            <a:endParaRPr lang="en-US" sz="1400" b="1" i="1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7" name="Picture 16" descr="Volpe" title="Vol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37" y="5867400"/>
            <a:ext cx="1183564" cy="420624"/>
          </a:xfrm>
          <a:prstGeom prst="rect">
            <a:avLst/>
          </a:prstGeom>
        </p:spPr>
      </p:pic>
      <p:pic>
        <p:nvPicPr>
          <p:cNvPr id="18" name="Picture 17" descr="DOT logo" title="DOT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703" y="5983224"/>
            <a:ext cx="301357" cy="2998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05060" y="5983224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U.S. Department of Transportation</a:t>
            </a:r>
          </a:p>
          <a:p>
            <a:pPr>
              <a:spcAft>
                <a:spcPts val="300"/>
              </a:spcAft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Office of </a:t>
            </a:r>
            <a:r>
              <a:rPr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the Secretary </a:t>
            </a:r>
            <a:r>
              <a:rPr lang="en-US" sz="9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of Transportation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John A. Volpe National Transportation Systems Center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1600200"/>
            <a:ext cx="64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107th Air &amp; Waste Management Association Annual Conference and Exhibition</a:t>
            </a:r>
          </a:p>
          <a:p>
            <a:pPr algn="ctr"/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Paper # 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33650</a:t>
            </a:r>
            <a:endParaRPr lang="en-US" sz="1400" b="1" i="1" dirty="0" smtClean="0">
              <a:solidFill>
                <a:schemeClr val="bg1">
                  <a:lumMod val="65000"/>
                </a:schemeClr>
              </a:solidFill>
              <a:latin typeface="Corbel"/>
              <a:cs typeface="Corbel"/>
            </a:endParaRPr>
          </a:p>
          <a:p>
            <a:pPr algn="ctr"/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June 26</a:t>
            </a:r>
            <a:r>
              <a:rPr lang="en-US" sz="1400" b="1" i="1" baseline="30000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th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, 2014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  <a:latin typeface="Corbel"/>
              <a:cs typeface="Corbel"/>
            </a:endParaRPr>
          </a:p>
        </p:txBody>
      </p:sp>
      <p:pic>
        <p:nvPicPr>
          <p:cNvPr id="13" name="Picture 12" descr="This is a collage of pictures of transportation and Volpe staff engaged in project activities. This collage conveys that Volpe works across all modes of transportation and does innovative and exciting work." title="Collage of pictur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590800"/>
            <a:ext cx="8422563" cy="31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Passenger Car to Passenger Truck Ratio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0"/>
          <a:stretch/>
        </p:blipFill>
        <p:spPr bwMode="auto">
          <a:xfrm>
            <a:off x="1524000" y="2133600"/>
            <a:ext cx="6019800" cy="4114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838200"/>
            <a:ext cx="8305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Passengers Car and Passenger Truck CO emission rates are significantly different</a:t>
            </a:r>
          </a:p>
          <a:p>
            <a:r>
              <a:rPr lang="en-US" altLang="en-US" sz="2800" dirty="0" smtClean="0"/>
              <a:t>This analysis tested how sensitive this ratio is and the impact on emission rates from MOVES</a:t>
            </a:r>
          </a:p>
          <a:p>
            <a:endParaRPr lang="en-US" altLang="en-US" sz="2800" dirty="0" smtClean="0"/>
          </a:p>
          <a:p>
            <a:pPr lvl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899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altLang="en-US" sz="2900" dirty="0"/>
              <a:t>Passenger Car to Passenger Truck </a:t>
            </a:r>
            <a:r>
              <a:rPr lang="en-US" altLang="en-US" sz="2900" dirty="0" smtClean="0"/>
              <a:t>Ratio Results</a:t>
            </a:r>
            <a:endParaRPr lang="en-US" sz="29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73074"/>
              </p:ext>
            </p:extLst>
          </p:nvPr>
        </p:nvGraphicFramePr>
        <p:xfrm>
          <a:off x="381000" y="1219200"/>
          <a:ext cx="8610600" cy="4914246"/>
        </p:xfrm>
        <a:graphic>
          <a:graphicData uri="http://schemas.openxmlformats.org/drawingml/2006/table">
            <a:tbl>
              <a:tblPr firstRow="1" firstCol="1" bandRow="1"/>
              <a:tblGrid>
                <a:gridCol w="2825353"/>
                <a:gridCol w="2825353"/>
                <a:gridCol w="1584589"/>
                <a:gridCol w="1375305"/>
              </a:tblGrid>
              <a:tr h="381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Pollutant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Description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Emission Rate (gram/vehicle-mile)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Percent Change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39"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</a:rPr>
                        <a:t>Baseline_Highway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2.5700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Passenger Cars +5%/Passenger Trucks -5%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2.4692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-3.92%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Passenger Cars +10%/Passenger Trucks -10%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2.3684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-7.84%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Passenger Cars +20%/Passenger Trucks -20%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2.1668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-15.69%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Passenger Cars -5%/Passenger Trucks +5%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2.6708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3.92%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Passenger Cars -10%/Passenger Trucks +10%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2.7716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7.84%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Passenger Cars -20%/Passenger Trucks +20%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2.9733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15.69%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39"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X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"/>
                          <a:ea typeface="Times New Roman"/>
                        </a:rPr>
                        <a:t>Baseline_Highway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1.2006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Passenger Cars +5%/Passenger Trucks -5%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1.1727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-2.33%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Passenger Cars +10%/Passenger Trucks -10%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1.1447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-4.65%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Passenger Cars +20%/Passenger Trucks -20%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1.0889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-9.31%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Passenger Cars -5%/Passenger Trucks +5%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1.2285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2.33%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Passenger Cars -10%/Passenger Trucks +10%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1.2565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4.65%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Passenger Cars -20%/Passenger Trucks +20%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1.3123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9.31%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8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Average Speed and Operating Mode Distribution Comparison </a:t>
            </a:r>
            <a:endParaRPr lang="en-US" sz="2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19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Compared utilizing average </a:t>
            </a:r>
            <a:r>
              <a:rPr lang="en-US" altLang="en-US" sz="2800" dirty="0"/>
              <a:t>s</a:t>
            </a:r>
            <a:r>
              <a:rPr lang="en-US" altLang="en-US" sz="2800" dirty="0" smtClean="0"/>
              <a:t>peed for a link to a user defined operating mode distribution</a:t>
            </a:r>
          </a:p>
          <a:p>
            <a:pPr lvl="1"/>
            <a:r>
              <a:rPr lang="en-US" altLang="en-US" sz="2200" dirty="0" smtClean="0"/>
              <a:t>When using average speed with MOVES, default drive schedules are applied</a:t>
            </a:r>
          </a:p>
          <a:p>
            <a:r>
              <a:rPr lang="en-US" altLang="en-US" sz="2800" dirty="0" smtClean="0"/>
              <a:t>Highway Capacity Manual (HCM) based drive schedules</a:t>
            </a:r>
          </a:p>
          <a:p>
            <a:r>
              <a:rPr lang="en-US" altLang="en-US" sz="2800" dirty="0" smtClean="0"/>
              <a:t>Georgia Tech provided operating mode distributions </a:t>
            </a:r>
          </a:p>
          <a:p>
            <a:endParaRPr lang="en-US" altLang="en-US" sz="2800" dirty="0" smtClean="0"/>
          </a:p>
          <a:p>
            <a:pPr lvl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526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Example of MOVES Default Drive Schedules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382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4556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 Analysis 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1000" y="12192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Intersection </a:t>
            </a:r>
          </a:p>
          <a:p>
            <a:pPr lvl="1"/>
            <a:r>
              <a:rPr lang="en-US" altLang="en-US" sz="2200" dirty="0" smtClean="0"/>
              <a:t>25 mph, 35 mph, 45 mph approach speeds</a:t>
            </a:r>
          </a:p>
          <a:p>
            <a:pPr lvl="1"/>
            <a:r>
              <a:rPr lang="en-US" altLang="en-US" sz="2200" dirty="0" smtClean="0"/>
              <a:t>LOS B,D, and E </a:t>
            </a:r>
          </a:p>
          <a:p>
            <a:pPr lvl="1"/>
            <a:r>
              <a:rPr lang="en-US" altLang="en-US" sz="2200" dirty="0" smtClean="0"/>
              <a:t>Consisted of approach, queue, and departure (acceleration) links</a:t>
            </a:r>
          </a:p>
          <a:p>
            <a:endParaRPr lang="en-US" altLang="en-US" sz="2800" dirty="0" smtClean="0"/>
          </a:p>
          <a:p>
            <a:pPr lvl="1"/>
            <a:endParaRPr lang="en-US" altLang="en-US" sz="2000" dirty="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083074"/>
              </p:ext>
            </p:extLst>
          </p:nvPr>
        </p:nvGraphicFramePr>
        <p:xfrm>
          <a:off x="457200" y="3429000"/>
          <a:ext cx="8534397" cy="2655728"/>
        </p:xfrm>
        <a:graphic>
          <a:graphicData uri="http://schemas.openxmlformats.org/drawingml/2006/table">
            <a:tbl>
              <a:tblPr firstRow="1" firstCol="1" bandRow="1"/>
              <a:tblGrid>
                <a:gridCol w="863682"/>
                <a:gridCol w="870508"/>
                <a:gridCol w="872215"/>
                <a:gridCol w="872215"/>
                <a:gridCol w="872215"/>
                <a:gridCol w="872215"/>
                <a:gridCol w="872215"/>
                <a:gridCol w="838935"/>
                <a:gridCol w="914400"/>
                <a:gridCol w="685797"/>
              </a:tblGrid>
              <a:tr h="149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Approach Speed (mph)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LOS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Signal Cycle Length (seconds)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Yellow Time (seconds)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Green Time (seconds)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Red Time (seconds)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Vehicle Headway (seconds)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Decel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Rate (mph/s)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Acc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Rate (mph/s)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Volume per Cycle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64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76600" y="3048000"/>
            <a:ext cx="347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35 mph Scenario Intersection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2959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Operating Mode Distributions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/>
          <a:stretch/>
        </p:blipFill>
        <p:spPr bwMode="auto">
          <a:xfrm>
            <a:off x="762000" y="1828800"/>
            <a:ext cx="7772400" cy="4114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447800"/>
            <a:ext cx="787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35 mph Intersection Scenario – Queue Links LOS D Operating Mode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695037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Intersection Results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43612"/>
              </p:ext>
            </p:extLst>
          </p:nvPr>
        </p:nvGraphicFramePr>
        <p:xfrm>
          <a:off x="152400" y="1219200"/>
          <a:ext cx="8839200" cy="4800599"/>
        </p:xfrm>
        <a:graphic>
          <a:graphicData uri="http://schemas.openxmlformats.org/drawingml/2006/table">
            <a:tbl>
              <a:tblPr firstRow="1" firstCol="1" bandRow="1"/>
              <a:tblGrid>
                <a:gridCol w="2928099"/>
                <a:gridCol w="896730"/>
                <a:gridCol w="786927"/>
                <a:gridCol w="713724"/>
                <a:gridCol w="878430"/>
                <a:gridCol w="878430"/>
                <a:gridCol w="878430"/>
                <a:gridCol w="878430"/>
              </a:tblGrid>
              <a:tr h="1638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Link Description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LinkID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Modeled Average Speed (mph)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Level of Service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 Emission Rate (gram/veh-mile)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 % Difference Compared to Average Speed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</a:t>
                      </a:r>
                      <a:r>
                        <a:rPr lang="en-US" sz="1200" b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X 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Emission Rate (gram/veh-mile)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</a:t>
                      </a:r>
                      <a:r>
                        <a:rPr lang="en-US" sz="1200" b="1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X 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% Difference Compared to Average Speed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Intersection Queue Link Average Speed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15.94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LOS B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3.066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0.366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Intersection Queue Link HCM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1.858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-39.38%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0.2254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-38.41%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Intersection Queue Link GATech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1.53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-50.09%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0.1875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-48.77%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Intersection Queue Link Average Speed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13.04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LOS 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3.273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0.3754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Intersection Queue Link HCM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2.477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-24.32%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0.3274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-12.77%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Intersection Queue Link GATech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1.871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-42.85%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0.2292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-38.95%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Intersection Queue Link Average Speed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13.81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LOS 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3.209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0.3725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Intersection Queue Link HCM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2.391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-25.49%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0.3144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-15.59%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Intersection Queue Link GATech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1.766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-44.97%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0.2164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-41.91%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300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Some of the Findings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3962399"/>
          </a:xfrm>
        </p:spPr>
        <p:txBody>
          <a:bodyPr>
            <a:normAutofit/>
          </a:bodyPr>
          <a:lstStyle/>
          <a:p>
            <a:r>
              <a:rPr lang="en-US" dirty="0" smtClean="0"/>
              <a:t>Variations in Age Distribution from year to year can impact emission rates</a:t>
            </a:r>
          </a:p>
          <a:p>
            <a:r>
              <a:rPr lang="en-US" dirty="0" smtClean="0"/>
              <a:t>Passenger Car to Passenger Truck Ratio is important</a:t>
            </a:r>
          </a:p>
          <a:p>
            <a:r>
              <a:rPr lang="en-US" dirty="0" smtClean="0"/>
              <a:t>The proportion of combination trucks in your fleet mix has a large influence on composite emission rates</a:t>
            </a:r>
          </a:p>
          <a:p>
            <a:r>
              <a:rPr lang="en-US" dirty="0" smtClean="0"/>
              <a:t>Although a small sample size from this analysis:</a:t>
            </a:r>
          </a:p>
          <a:p>
            <a:pPr lvl="1"/>
            <a:r>
              <a:rPr lang="en-US" dirty="0" smtClean="0"/>
              <a:t>There is large variation in emissions rates when comparing  average speed to the HCM based operating mode distribution and/or Georgia Tech operating mode distribution.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88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Acknowledgments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1910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Michael Claggett and Paul Heishman from FHWA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dirty="0" smtClean="0"/>
              <a:t>Ann Xu, Randy Guensler, and Vetri Elango from Georgia Tech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late Ron Kirby from the Metropolitan Washington Council of Governments (MWCOG)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20362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kern="0" dirty="0" smtClean="0"/>
              <a:t>Background</a:t>
            </a:r>
            <a:endParaRPr lang="en-US" kern="0" dirty="0"/>
          </a:p>
          <a:p>
            <a:pPr>
              <a:defRPr/>
            </a:pPr>
            <a:r>
              <a:rPr lang="en-US" kern="0" dirty="0" smtClean="0"/>
              <a:t>Analysis</a:t>
            </a:r>
          </a:p>
          <a:p>
            <a:pPr lvl="1">
              <a:defRPr/>
            </a:pPr>
            <a:r>
              <a:rPr lang="en-US" kern="0" dirty="0" smtClean="0"/>
              <a:t>Age Distribution</a:t>
            </a:r>
          </a:p>
          <a:p>
            <a:pPr lvl="1">
              <a:defRPr/>
            </a:pPr>
            <a:r>
              <a:rPr lang="en-US" kern="0" dirty="0" smtClean="0"/>
              <a:t>Fleet Mixture</a:t>
            </a:r>
          </a:p>
          <a:p>
            <a:pPr lvl="1">
              <a:defRPr/>
            </a:pPr>
            <a:r>
              <a:rPr lang="en-US" kern="0" dirty="0" smtClean="0"/>
              <a:t>Average Speed compared to user defined Operating Mode Distributions</a:t>
            </a:r>
            <a:endParaRPr lang="en-US" kern="0" dirty="0"/>
          </a:p>
          <a:p>
            <a:pPr>
              <a:defRPr/>
            </a:pPr>
            <a:r>
              <a:rPr lang="en-US" kern="0" dirty="0" smtClean="0"/>
              <a:t>Results</a:t>
            </a:r>
            <a:endParaRPr lang="en-US" sz="2000" kern="0" dirty="0"/>
          </a:p>
          <a:p>
            <a:pPr>
              <a:defRPr/>
            </a:pPr>
            <a:r>
              <a:rPr lang="en-US" kern="0" dirty="0"/>
              <a:t>Findings </a:t>
            </a:r>
            <a:endParaRPr lang="en-US" kern="0" dirty="0" smtClean="0"/>
          </a:p>
          <a:p>
            <a:pPr>
              <a:defRPr/>
            </a:pPr>
            <a:r>
              <a:rPr lang="en-US" kern="0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Project sponsored by Federal Highway Administration (FHWA)</a:t>
            </a:r>
            <a:endParaRPr lang="en-US" altLang="en-US" sz="1600" dirty="0" smtClean="0"/>
          </a:p>
          <a:p>
            <a:r>
              <a:rPr lang="en-US" altLang="en-US" dirty="0" smtClean="0"/>
              <a:t>MOVES Regional Level Sensitivity Analysis </a:t>
            </a:r>
          </a:p>
          <a:p>
            <a:pPr lvl="1"/>
            <a:r>
              <a:rPr lang="en-US" altLang="en-US" sz="2000" dirty="0" smtClean="0"/>
              <a:t>Report released in December of 2012</a:t>
            </a:r>
            <a:endParaRPr lang="en-US" altLang="en-US" sz="1600" dirty="0"/>
          </a:p>
          <a:p>
            <a:r>
              <a:rPr lang="en-US" dirty="0" smtClean="0"/>
              <a:t>MOVES Project Level Sensitivity Analysis </a:t>
            </a:r>
          </a:p>
          <a:p>
            <a:pPr lvl="1"/>
            <a:r>
              <a:rPr lang="en-US" dirty="0" smtClean="0"/>
              <a:t>Was a follow up analysis to the Regional Level Sensitivity Analysis</a:t>
            </a:r>
            <a:endParaRPr lang="en-US" dirty="0"/>
          </a:p>
          <a:p>
            <a:pPr lvl="1"/>
            <a:r>
              <a:rPr lang="en-US" dirty="0" smtClean="0"/>
              <a:t>Parameters chosen to be analyzed  for the Project Level analysis were based on some of the finings from the Regional Level Analysis</a:t>
            </a:r>
          </a:p>
          <a:p>
            <a:pPr lvl="1"/>
            <a:r>
              <a:rPr lang="en-US" dirty="0" smtClean="0"/>
              <a:t>Final Report completed in March </a:t>
            </a:r>
          </a:p>
        </p:txBody>
      </p:sp>
    </p:spTree>
    <p:extLst>
      <p:ext uri="{BB962C8B-B14F-4D97-AF65-F5344CB8AC3E}">
        <p14:creationId xmlns:p14="http://schemas.microsoft.com/office/powerpoint/2010/main" val="22146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Age Distribution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447800"/>
            <a:ext cx="8305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Age Distribution was analyzed for the Regional Level Sensitivity Analysis</a:t>
            </a:r>
          </a:p>
          <a:p>
            <a:r>
              <a:rPr lang="en-US" altLang="en-US" sz="2800" dirty="0" smtClean="0"/>
              <a:t>The Project Level Analysis applied more meaningful variations</a:t>
            </a:r>
          </a:p>
          <a:p>
            <a:pPr lvl="1"/>
            <a:r>
              <a:rPr lang="en-US" altLang="en-US" sz="2400" dirty="0" smtClean="0"/>
              <a:t>Reached out to the Metropolitan Washington Council of Governments (MWCOG) to obtain data. </a:t>
            </a:r>
            <a:endParaRPr lang="en-US" altLang="en-US" sz="1200" dirty="0" smtClean="0"/>
          </a:p>
          <a:p>
            <a:r>
              <a:rPr lang="en-US" altLang="en-US" sz="2800" dirty="0" smtClean="0"/>
              <a:t>Analyzed multiple vehicle types</a:t>
            </a:r>
          </a:p>
          <a:p>
            <a:pPr lvl="1"/>
            <a:r>
              <a:rPr lang="en-US" altLang="en-US" sz="2400" dirty="0" smtClean="0"/>
              <a:t>Passenger Cars</a:t>
            </a:r>
          </a:p>
          <a:p>
            <a:pPr lvl="1"/>
            <a:r>
              <a:rPr lang="en-US" altLang="en-US" sz="2400" dirty="0" smtClean="0"/>
              <a:t>Transit Buses</a:t>
            </a:r>
          </a:p>
          <a:p>
            <a:pPr lvl="1"/>
            <a:r>
              <a:rPr lang="en-US" altLang="en-US" sz="2400" dirty="0" smtClean="0"/>
              <a:t>Single Unit Trucks</a:t>
            </a:r>
          </a:p>
          <a:p>
            <a:pPr lvl="1"/>
            <a:r>
              <a:rPr lang="en-US" altLang="en-US" sz="2400" dirty="0" smtClean="0"/>
              <a:t>Combination Trucks </a:t>
            </a:r>
          </a:p>
        </p:txBody>
      </p:sp>
    </p:spTree>
    <p:extLst>
      <p:ext uri="{BB962C8B-B14F-4D97-AF65-F5344CB8AC3E}">
        <p14:creationId xmlns:p14="http://schemas.microsoft.com/office/powerpoint/2010/main" val="326383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Age Distribution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4478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MWCOG provided data for 2005, 2008, and 2011</a:t>
            </a:r>
          </a:p>
          <a:p>
            <a:r>
              <a:rPr lang="en-US" altLang="en-US" sz="2800" dirty="0" smtClean="0"/>
              <a:t>The data showed the fleet aging throughout the years</a:t>
            </a:r>
          </a:p>
          <a:p>
            <a:endParaRPr lang="en-US" altLang="en-US" sz="2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6096000" cy="3271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76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Passenger Car Age Distribution Trends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990600"/>
            <a:ext cx="8305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More variable for newer model years</a:t>
            </a:r>
          </a:p>
          <a:p>
            <a:r>
              <a:rPr lang="en-US" altLang="en-US" sz="2800" dirty="0" smtClean="0"/>
              <a:t>Less variable for latter years</a:t>
            </a:r>
          </a:p>
          <a:p>
            <a:r>
              <a:rPr lang="en-US" altLang="en-US" sz="2800" dirty="0" smtClean="0"/>
              <a:t>Age Groupings were based on these observed trends</a:t>
            </a:r>
          </a:p>
          <a:p>
            <a:endParaRPr lang="en-US" altLang="en-US" sz="2800" dirty="0" smtClean="0"/>
          </a:p>
          <a:p>
            <a:pPr lvl="1"/>
            <a:endParaRPr lang="en-US" altLang="en-US" sz="2000" dirty="0" smtClean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/>
          <a:stretch/>
        </p:blipFill>
        <p:spPr bwMode="auto">
          <a:xfrm>
            <a:off x="1600200" y="2286000"/>
            <a:ext cx="6019800" cy="3733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636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Passenger Car Age Distribution Groupings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82372"/>
              </p:ext>
            </p:extLst>
          </p:nvPr>
        </p:nvGraphicFramePr>
        <p:xfrm>
          <a:off x="685800" y="2590800"/>
          <a:ext cx="8001002" cy="3505202"/>
        </p:xfrm>
        <a:graphic>
          <a:graphicData uri="http://schemas.openxmlformats.org/drawingml/2006/table">
            <a:tbl>
              <a:tblPr firstRow="1" firstCol="1" bandRow="1"/>
              <a:tblGrid>
                <a:gridCol w="1523203"/>
                <a:gridCol w="1791019"/>
                <a:gridCol w="937356"/>
                <a:gridCol w="937356"/>
                <a:gridCol w="937356"/>
                <a:gridCol w="937356"/>
                <a:gridCol w="937356"/>
              </a:tblGrid>
              <a:tr h="663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Vehicle Age Range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Baseline Age Fractions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0-3 years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0.32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-10%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-20%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-30%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-45%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4-7 years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0.22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-2%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-7.50%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-10%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-20%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8-12 years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0.26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+10%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+20%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+30%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+50%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13-17 years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0.14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+15%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+20%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+30%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18-30 years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+2.5%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+7.5%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+10%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+25%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Average Vehicle Age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7.48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7.86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8.21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8.53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9.24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990600"/>
            <a:ext cx="8305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Passenger Cars were put into five age groups</a:t>
            </a:r>
          </a:p>
          <a:p>
            <a:r>
              <a:rPr lang="en-US" altLang="en-US" sz="2800" dirty="0" smtClean="0"/>
              <a:t>Five Scenarios were analyzed</a:t>
            </a:r>
          </a:p>
          <a:p>
            <a:r>
              <a:rPr lang="en-US" altLang="en-US" sz="2800" dirty="0" smtClean="0"/>
              <a:t>Scenario 1 has the least amount of variation based upon the observed data</a:t>
            </a:r>
          </a:p>
          <a:p>
            <a:r>
              <a:rPr lang="en-US" altLang="en-US" sz="2800" dirty="0" smtClean="0"/>
              <a:t>Scenario 5 has the highest amount of variation base upon the observed data</a:t>
            </a:r>
          </a:p>
          <a:p>
            <a:endParaRPr lang="en-US" altLang="en-US" sz="2800" dirty="0" smtClean="0"/>
          </a:p>
          <a:p>
            <a:pPr lvl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5657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Passenger Car Age Distribution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769754"/>
              </p:ext>
            </p:extLst>
          </p:nvPr>
        </p:nvGraphicFramePr>
        <p:xfrm>
          <a:off x="304801" y="990600"/>
          <a:ext cx="8534400" cy="5035104"/>
        </p:xfrm>
        <a:graphic>
          <a:graphicData uri="http://schemas.openxmlformats.org/drawingml/2006/table">
            <a:tbl>
              <a:tblPr firstRow="1" firstCol="1" bandRow="1"/>
              <a:tblGrid>
                <a:gridCol w="2154082"/>
                <a:gridCol w="1145317"/>
                <a:gridCol w="1145317"/>
                <a:gridCol w="1582277"/>
                <a:gridCol w="1582277"/>
                <a:gridCol w="925130"/>
              </a:tblGrid>
              <a:tr h="3598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Source Type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Pollutant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Case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Average Age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Emission Rate (gram/vehicle-mile)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Percent Change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rowSpan="2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Passenger Car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Baseline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7.48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1.484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1.516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2.15%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7.86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1.548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4.14%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8.21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1.604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7.49%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8.53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1.653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10.24%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9.24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1.776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16.47%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X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Baseline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7.48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0.2929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0.3017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2.91%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7.86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0.3104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5.63%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8.21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0.3246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9.76%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8.53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0.3367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12.99%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9.24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0.3700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20.84%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VOC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Baseline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7.48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0.0398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0.0409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2.88%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7.86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0.0421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5.56%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8.21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0.0439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9.51%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8.53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0.0455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12.62%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9.24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0.0502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20.78%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PM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Baseline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7.48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0.0067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0.0068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1.16%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7.86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0.0069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2.27%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8.21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0.0070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4.01%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8.53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0.0071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5.56%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Scenario 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9.24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0.0075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9.94%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452" marR="6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85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Fleet Mix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9906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Analyzed five cases to determine how sensitive fleet can be a specific MOVES link </a:t>
            </a:r>
          </a:p>
          <a:p>
            <a:r>
              <a:rPr lang="en-US" altLang="en-US" sz="2800" dirty="0" smtClean="0"/>
              <a:t>The five cases include</a:t>
            </a:r>
          </a:p>
          <a:p>
            <a:pPr lvl="1"/>
            <a:r>
              <a:rPr lang="en-US" dirty="0"/>
              <a:t>Geographic area comparisons of fleet </a:t>
            </a:r>
            <a:r>
              <a:rPr lang="en-US" dirty="0" smtClean="0"/>
              <a:t>mix(Georgia Tech provided data)</a:t>
            </a:r>
            <a:endParaRPr lang="en-US" dirty="0"/>
          </a:p>
          <a:p>
            <a:pPr lvl="1"/>
            <a:r>
              <a:rPr lang="en-US" dirty="0"/>
              <a:t>Passenger Car to Passenger Truck ratio </a:t>
            </a:r>
          </a:p>
          <a:p>
            <a:pPr lvl="1"/>
            <a:r>
              <a:rPr lang="en-US" dirty="0"/>
              <a:t>Percent Truck Mix </a:t>
            </a:r>
          </a:p>
          <a:p>
            <a:pPr lvl="1"/>
            <a:r>
              <a:rPr lang="en-US" dirty="0"/>
              <a:t>Truck Type Mix</a:t>
            </a:r>
          </a:p>
          <a:p>
            <a:pPr lvl="1"/>
            <a:r>
              <a:rPr lang="en-US" dirty="0"/>
              <a:t>Transit Bus Mix</a:t>
            </a:r>
          </a:p>
          <a:p>
            <a:pPr lvl="1"/>
            <a:endParaRPr lang="en-US" altLang="en-US" sz="220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pPr lvl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810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C0CE8E52D997498F4D664B4C35548C" ma:contentTypeVersion="5" ma:contentTypeDescription="Create a new document." ma:contentTypeScope="" ma:versionID="dce2fe013db701b5247b949854c11692">
  <xsd:schema xmlns:xsd="http://www.w3.org/2001/XMLSchema" xmlns:xs="http://www.w3.org/2001/XMLSchema" xmlns:p="http://schemas.microsoft.com/office/2006/metadata/properties" xmlns:ns2="06aae0be-d389-4f48-9606-fc9cb0e35bd7" targetNamespace="http://schemas.microsoft.com/office/2006/metadata/properties" ma:root="true" ma:fieldsID="89048ad632b2875d17b23f55cb65f9de" ns2:_="">
    <xsd:import namespace="06aae0be-d389-4f48-9606-fc9cb0e35bd7"/>
    <xsd:element name="properties">
      <xsd:complexType>
        <xsd:sequence>
          <xsd:element name="documentManagement">
            <xsd:complexType>
              <xsd:all>
                <xsd:element ref="ns2:Content_x0020_Type" minOccurs="0"/>
                <xsd:element ref="ns2:Order_x0020_Number" minOccurs="0"/>
                <xsd:element ref="ns2:Thumbnail_x0020_Image" minOccurs="0"/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ae0be-d389-4f48-9606-fc9cb0e35bd7" elementFormDefault="qualified">
    <xsd:import namespace="http://schemas.microsoft.com/office/2006/documentManagement/types"/>
    <xsd:import namespace="http://schemas.microsoft.com/office/infopath/2007/PartnerControls"/>
    <xsd:element name="Content_x0020_Type" ma:index="8" nillable="true" ma:displayName="Document Type" ma:description="What type of content is this? Is it a part of the Communications Toolkit or is this a powerpoint template?" ma:internalName="Content_x0020_Type">
      <xsd:simpleType>
        <xsd:restriction base="dms:Text">
          <xsd:maxLength value="255"/>
        </xsd:restriction>
      </xsd:simpleType>
    </xsd:element>
    <xsd:element name="Order_x0020_Number" ma:index="9" nillable="true" ma:displayName="Order Number" ma:internalName="Order_x0020_Number">
      <xsd:simpleType>
        <xsd:restriction base="dms:Number"/>
      </xsd:simpleType>
    </xsd:element>
    <xsd:element name="Thumbnail_x0020_Image" ma:index="10" nillable="true" ma:displayName="Thumbnail Image" ma:format="Image" ma:internalName="Thumbnail_x0020_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Type xmlns="06aae0be-d389-4f48-9606-fc9cb0e35bd7">PowerPoint Presentations</Content_x0020_Type>
    <Order_x0020_Number xmlns="06aae0be-d389-4f48-9606-fc9cb0e35bd7">2</Order_x0020_Number>
    <Thumbnail_x0020_Image xmlns="06aae0be-d389-4f48-9606-fc9cb0e35bd7">
      <Url>http://spmain.volpe.dot.gov/sites/Tools/Communications/PublishingImages/ppt_template_button.png</Url>
      <Description xsi:nil="true"/>
    </Thumbnail_x0020_Image>
    <Description0 xmlns="06aae0be-d389-4f48-9606-fc9cb0e35b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B74713-0C04-499B-98CA-7972678A04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aae0be-d389-4f48-9606-fc9cb0e35b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DF94DA-2608-46E7-88C7-247AD4CCC6B6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06aae0be-d389-4f48-9606-fc9cb0e35bd7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ED7B703-556D-4F5D-A735-01639AF2CE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1818</Words>
  <Application>Microsoft Office PowerPoint</Application>
  <PresentationFormat>On-screen Show (4:3)</PresentationFormat>
  <Paragraphs>461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Title and Content</vt:lpstr>
      <vt:lpstr>PowerPoint Presentation</vt:lpstr>
      <vt:lpstr>Overview</vt:lpstr>
      <vt:lpstr>Background</vt:lpstr>
      <vt:lpstr>Age Distribution</vt:lpstr>
      <vt:lpstr>Age Distribution </vt:lpstr>
      <vt:lpstr>Passenger Car Age Distribution Trends</vt:lpstr>
      <vt:lpstr>Passenger Car Age Distribution Groupings</vt:lpstr>
      <vt:lpstr>Passenger Car Age Distribution Results</vt:lpstr>
      <vt:lpstr>Fleet Mix</vt:lpstr>
      <vt:lpstr>Passenger Car to Passenger Truck Ratio</vt:lpstr>
      <vt:lpstr>Passenger Car to Passenger Truck Ratio Results</vt:lpstr>
      <vt:lpstr>Average Speed and Operating Mode Distribution Comparison </vt:lpstr>
      <vt:lpstr>Example of MOVES Default Drive Schedules</vt:lpstr>
      <vt:lpstr>Intersection Analysis </vt:lpstr>
      <vt:lpstr>Operating Mode Distributions</vt:lpstr>
      <vt:lpstr>Intersection Results</vt:lpstr>
      <vt:lpstr>Some of the Findings</vt:lpstr>
      <vt:lpstr>Acknowledgments 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Mandler</dc:creator>
  <cp:lastModifiedBy>Ferrante, Amanda (VOLPE)</cp:lastModifiedBy>
  <cp:revision>55</cp:revision>
  <dcterms:created xsi:type="dcterms:W3CDTF">2012-06-27T19:30:13Z</dcterms:created>
  <dcterms:modified xsi:type="dcterms:W3CDTF">2016-08-15T18:31:11Z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0x010100E4C0CE8E52D997498F4D664B4C35548C</vt:lpwstr>
  </property>
  <property fmtid="{D5CDD505-2E9C-101B-9397-08002B2CF9AE}" pid="3" name="Order">
    <vt:r8>3100</vt:r8>
  </property>
</Properties>
</file>