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2" r:id="rId3"/>
    <p:sldId id="273" r:id="rId4"/>
    <p:sldId id="274" r:id="rId5"/>
    <p:sldId id="271" r:id="rId6"/>
    <p:sldId id="272" r:id="rId7"/>
    <p:sldId id="275" r:id="rId8"/>
    <p:sldId id="276" r:id="rId9"/>
    <p:sldId id="277" r:id="rId10"/>
    <p:sldId id="270" r:id="rId11"/>
    <p:sldId id="261" r:id="rId12"/>
    <p:sldId id="260" r:id="rId13"/>
    <p:sldId id="262" r:id="rId14"/>
    <p:sldId id="283" r:id="rId15"/>
    <p:sldId id="284" r:id="rId16"/>
    <p:sldId id="263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D3E7ED"/>
    <a:srgbClr val="9BC7D5"/>
    <a:srgbClr val="5385A3"/>
    <a:srgbClr val="A9CFDB"/>
    <a:srgbClr val="B1C8D3"/>
    <a:srgbClr val="274F99"/>
    <a:srgbClr val="B70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8" autoAdjust="0"/>
    <p:restoredTop sz="94660" autoAdjust="0"/>
  </p:normalViewPr>
  <p:slideViewPr>
    <p:cSldViewPr>
      <p:cViewPr>
        <p:scale>
          <a:sx n="70" d="100"/>
          <a:sy n="70" d="100"/>
        </p:scale>
        <p:origin x="-378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%20Wayson\Desktop\George_AWMA%20Presentation\Uint_90_V3000_Base_1_OMD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Roger%20Wayson\Desktop\George_AWMA%20Presentation\UrbanInt_90_V3000_PC_1_OMD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Baseline OpMode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Uint_90_V3000_Base_1_OMD!$C$1</c:f>
              <c:strCache>
                <c:ptCount val="1"/>
                <c:pt idx="0">
                  <c:v> OpMode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Uint_90_V3000_Base_1_OMD!$C$3:$C$25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Uint_90_V3000_Base_1_OMD!$F$3:$F$25</c:f>
              <c:numCache>
                <c:formatCode>0.00</c:formatCode>
                <c:ptCount val="2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2.8120694018728393E-5</c:v>
                </c:pt>
                <c:pt idx="9">
                  <c:v>0</c:v>
                </c:pt>
                <c:pt idx="10">
                  <c:v>1.8747129345818942E-6</c:v>
                </c:pt>
                <c:pt idx="11">
                  <c:v>5.624138803745679E-6</c:v>
                </c:pt>
                <c:pt idx="12">
                  <c:v>0</c:v>
                </c:pt>
                <c:pt idx="13">
                  <c:v>5.624138803745679E-6</c:v>
                </c:pt>
                <c:pt idx="14">
                  <c:v>1.1248277607491365E-5</c:v>
                </c:pt>
                <c:pt idx="15">
                  <c:v>0</c:v>
                </c:pt>
                <c:pt idx="16">
                  <c:v>3.7494258691637859E-6</c:v>
                </c:pt>
                <c:pt idx="17">
                  <c:v>8.8758283887779732E-2</c:v>
                </c:pt>
                <c:pt idx="18">
                  <c:v>0.57752219191436283</c:v>
                </c:pt>
                <c:pt idx="19">
                  <c:v>0.27361997694103091</c:v>
                </c:pt>
                <c:pt idx="20">
                  <c:v>2.146921252683185E-2</c:v>
                </c:pt>
                <c:pt idx="21">
                  <c:v>1.9240178847613972E-2</c:v>
                </c:pt>
                <c:pt idx="22">
                  <c:v>1.9333914494343053E-2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4892288"/>
        <c:axId val="104898560"/>
      </c:barChart>
      <c:catAx>
        <c:axId val="1048922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</a:t>
                </a:r>
                <a:r>
                  <a:rPr lang="en-US" baseline="0"/>
                  <a:t> Mode Bin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898560"/>
        <c:crosses val="autoZero"/>
        <c:auto val="1"/>
        <c:lblAlgn val="ctr"/>
        <c:lblOffset val="100"/>
        <c:noMultiLvlLbl val="0"/>
      </c:catAx>
      <c:valAx>
        <c:axId val="1048985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04892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 Partial Closure OpMode Distribution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UrbanInt_90_V3000_PC_1_OMD!$C$1</c:f>
              <c:strCache>
                <c:ptCount val="1"/>
                <c:pt idx="0">
                  <c:v> OpMode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UrbanInt_90_V3000_PC_1_OMD!$C$3:$C$25</c:f>
              <c:numCache>
                <c:formatCode>General</c:formatCode>
                <c:ptCount val="23"/>
                <c:pt idx="0">
                  <c:v>0</c:v>
                </c:pt>
                <c:pt idx="1">
                  <c:v>1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16</c:v>
                </c:pt>
                <c:pt idx="8">
                  <c:v>21</c:v>
                </c:pt>
                <c:pt idx="9">
                  <c:v>22</c:v>
                </c:pt>
                <c:pt idx="10">
                  <c:v>23</c:v>
                </c:pt>
                <c:pt idx="11">
                  <c:v>24</c:v>
                </c:pt>
                <c:pt idx="12">
                  <c:v>25</c:v>
                </c:pt>
                <c:pt idx="13">
                  <c:v>27</c:v>
                </c:pt>
                <c:pt idx="14">
                  <c:v>28</c:v>
                </c:pt>
                <c:pt idx="15">
                  <c:v>29</c:v>
                </c:pt>
                <c:pt idx="16">
                  <c:v>30</c:v>
                </c:pt>
                <c:pt idx="17">
                  <c:v>33</c:v>
                </c:pt>
                <c:pt idx="18">
                  <c:v>35</c:v>
                </c:pt>
                <c:pt idx="19">
                  <c:v>37</c:v>
                </c:pt>
                <c:pt idx="20">
                  <c:v>38</c:v>
                </c:pt>
                <c:pt idx="21">
                  <c:v>39</c:v>
                </c:pt>
                <c:pt idx="22">
                  <c:v>40</c:v>
                </c:pt>
              </c:numCache>
            </c:numRef>
          </c:cat>
          <c:val>
            <c:numRef>
              <c:f>UrbanInt_90_V3000_PC_1_OMD!$F$3:$F$25</c:f>
              <c:numCache>
                <c:formatCode>0.00</c:formatCode>
                <c:ptCount val="23"/>
                <c:pt idx="0">
                  <c:v>0</c:v>
                </c:pt>
                <c:pt idx="1">
                  <c:v>0.1916316677787808</c:v>
                </c:pt>
                <c:pt idx="2">
                  <c:v>0.1028869176119637</c:v>
                </c:pt>
                <c:pt idx="3">
                  <c:v>0.18574694822781343</c:v>
                </c:pt>
                <c:pt idx="4">
                  <c:v>2.0582289908544962E-2</c:v>
                </c:pt>
                <c:pt idx="5">
                  <c:v>7.8708246653844682E-3</c:v>
                </c:pt>
                <c:pt idx="6">
                  <c:v>3.5581112375868448E-3</c:v>
                </c:pt>
                <c:pt idx="7">
                  <c:v>3.8259999214978226E-3</c:v>
                </c:pt>
                <c:pt idx="8">
                  <c:v>4.923067865133259E-3</c:v>
                </c:pt>
                <c:pt idx="9">
                  <c:v>1.9625544608862921E-6</c:v>
                </c:pt>
                <c:pt idx="10">
                  <c:v>1.9625544608862921E-6</c:v>
                </c:pt>
                <c:pt idx="11">
                  <c:v>5.8876633826588764E-6</c:v>
                </c:pt>
                <c:pt idx="12">
                  <c:v>7.8502178435451617E-6</c:v>
                </c:pt>
                <c:pt idx="13">
                  <c:v>9.8127723044314563E-6</c:v>
                </c:pt>
                <c:pt idx="14">
                  <c:v>1.3737881226204036E-5</c:v>
                </c:pt>
                <c:pt idx="15">
                  <c:v>2.4531930761078636E-5</c:v>
                </c:pt>
                <c:pt idx="16">
                  <c:v>2.6494485221964927E-5</c:v>
                </c:pt>
                <c:pt idx="17">
                  <c:v>4.7136633041566948E-2</c:v>
                </c:pt>
                <c:pt idx="18">
                  <c:v>0.27215331475448445</c:v>
                </c:pt>
                <c:pt idx="19">
                  <c:v>0.13067276366919175</c:v>
                </c:pt>
                <c:pt idx="20">
                  <c:v>1.0067904384346663E-2</c:v>
                </c:pt>
                <c:pt idx="21">
                  <c:v>9.6116104721906057E-3</c:v>
                </c:pt>
                <c:pt idx="22">
                  <c:v>9.2397064018526522E-3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2919680"/>
        <c:axId val="112921600"/>
      </c:barChart>
      <c:catAx>
        <c:axId val="112919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Operating Mode Bin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12921600"/>
        <c:crosses val="autoZero"/>
        <c:auto val="1"/>
        <c:lblAlgn val="ctr"/>
        <c:lblOffset val="100"/>
        <c:noMultiLvlLbl val="0"/>
      </c:catAx>
      <c:valAx>
        <c:axId val="112921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Percentage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12919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D3C99B8-5794-4737-ADD5-69B297FCAB26}" type="datetime1">
              <a:rPr lang="en-US"/>
              <a:pPr/>
              <a:t>8/15/2016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B030A1E-01BB-4C3E-923C-501896326B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61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7EE5AEF-1397-4000-BF82-8D10DD3357FA}" type="datetime1">
              <a:rPr lang="en-US"/>
              <a:pPr/>
              <a:t>8/15/2016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069610-2AE4-4781-B67D-080DE28DFB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02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338977-D67F-472A-B047-D99109EA16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456F8C-B59F-4D9F-94FB-CD9C73701C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81000"/>
            <a:ext cx="20764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769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DF98B2-C33E-40DB-8468-CA63993FDE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456EB9-0292-4108-9CEE-682295DF10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570532-5CE1-48A9-A538-FF2F84953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447800"/>
            <a:ext cx="40767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9AAC19-F220-4131-98E9-2F83350F27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48197-6F2D-4AAC-9F9B-8E7285A90E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741271-C986-4442-8045-0F5FE0F567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88D86-0DA4-4FCB-8066-D47DC3DF1F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7A4FBD-7481-436F-ABF1-56D3E8F6D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DD0C89-2FF6-4EEB-8BF4-CFFE9B40DD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ＭＳ Ｐゴシック" pitchFamily="1" charset="-128"/>
              <a:cs typeface="ＭＳ Ｐゴシック" pitchFamily="-105" charset="-128"/>
            </a:endParaRPr>
          </a:p>
        </p:txBody>
      </p:sp>
      <p:pic>
        <p:nvPicPr>
          <p:cNvPr id="1027" name="Picture 7" descr="VolpeMay20102ndPage_F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629400"/>
            <a:ext cx="419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/>
            </a:lvl1pPr>
          </a:lstStyle>
          <a:p>
            <a:fld id="{36E630DF-E9CD-4C7B-AF7E-4022167ECD1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021A"/>
          </a:solidFill>
          <a:latin typeface="+mj-lt"/>
          <a:ea typeface="+mj-ea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021A"/>
          </a:solidFill>
          <a:latin typeface="Arial" charset="0"/>
          <a:ea typeface="ＭＳ Ｐゴシック" pitchFamily="1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021A"/>
          </a:solidFill>
          <a:latin typeface="Arial" charset="0"/>
          <a:ea typeface="ＭＳ Ｐゴシック" pitchFamily="1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021A"/>
          </a:solidFill>
          <a:latin typeface="Arial" charset="0"/>
          <a:ea typeface="ＭＳ Ｐゴシック" pitchFamily="1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B7021A"/>
          </a:solidFill>
          <a:latin typeface="Arial" charset="0"/>
          <a:ea typeface="ＭＳ Ｐゴシック" pitchFamily="1" charset="-128"/>
          <a:cs typeface="ＭＳ Ｐゴシック" pitchFamily="-110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charset="0"/>
          <a:ea typeface="ＭＳ Ｐゴシック" pitchFamily="1" charset="-128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charset="0"/>
          <a:ea typeface="ＭＳ Ｐゴシック" pitchFamily="1" charset="-128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charset="0"/>
          <a:ea typeface="ＭＳ Ｐゴシック" pitchFamily="1" charset="-128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folHlink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0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63" name="Picture 5" descr="VolpeMay2010Front_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33400" y="990600"/>
            <a:ext cx="7848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3600" b="1" dirty="0" smtClean="0"/>
              <a:t>Utilizing Traffic Simulation Tools with MOVES and AERMOD</a:t>
            </a:r>
          </a:p>
          <a:p>
            <a:pPr algn="l"/>
            <a:endParaRPr lang="en-US" sz="3600" b="1" dirty="0" smtClean="0"/>
          </a:p>
          <a:p>
            <a:pPr algn="l"/>
            <a:r>
              <a:rPr lang="en-US" sz="2000" b="1" dirty="0" smtClean="0"/>
              <a:t>Extended Abstract 2011-A-717-AWMA</a:t>
            </a:r>
            <a:endParaRPr lang="en-US" sz="2000" dirty="0" smtClean="0"/>
          </a:p>
          <a:p>
            <a:pPr algn="l"/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533400" y="3429000"/>
            <a:ext cx="6629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dirty="0" smtClean="0">
                <a:solidFill>
                  <a:schemeClr val="bg1"/>
                </a:solidFill>
              </a:rPr>
              <a:t>Presented </a:t>
            </a: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smtClean="0">
                <a:solidFill>
                  <a:schemeClr val="bg1"/>
                </a:solidFill>
              </a:rPr>
              <a:t>George Noel, Dr. Roger </a:t>
            </a:r>
            <a:r>
              <a:rPr lang="en-US" dirty="0" err="1" smtClean="0">
                <a:solidFill>
                  <a:schemeClr val="bg1"/>
                </a:solidFill>
              </a:rPr>
              <a:t>Wayson</a:t>
            </a:r>
            <a:r>
              <a:rPr lang="en-US" dirty="0" smtClean="0">
                <a:solidFill>
                  <a:schemeClr val="bg1"/>
                </a:solidFill>
              </a:rPr>
              <a:t>, and Adam </a:t>
            </a:r>
            <a:r>
              <a:rPr lang="en-US" dirty="0" err="1" smtClean="0">
                <a:solidFill>
                  <a:schemeClr val="bg1"/>
                </a:solidFill>
              </a:rPr>
              <a:t>Klauber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Emissions Analysis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4419600"/>
          </a:xfrm>
        </p:spPr>
        <p:txBody>
          <a:bodyPr/>
          <a:lstStyle/>
          <a:p>
            <a:endParaRPr lang="en-US" dirty="0" smtClean="0"/>
          </a:p>
          <a:p>
            <a:r>
              <a:rPr lang="en-US" sz="1800" b="1" dirty="0" smtClean="0"/>
              <a:t>Emissions Analysis Methodology</a:t>
            </a:r>
          </a:p>
          <a:p>
            <a:pPr lvl="1"/>
            <a:r>
              <a:rPr lang="en-US" sz="1800" dirty="0" smtClean="0"/>
              <a:t>Parsing of TSIS-CORSIM Binary Files</a:t>
            </a:r>
          </a:p>
          <a:p>
            <a:pPr lvl="2"/>
            <a:r>
              <a:rPr lang="en-US" sz="1800" dirty="0" smtClean="0"/>
              <a:t>Utilize Parser Application developed by Volpe</a:t>
            </a:r>
          </a:p>
          <a:p>
            <a:pPr lvl="2"/>
            <a:r>
              <a:rPr lang="en-US" sz="1800" dirty="0" smtClean="0"/>
              <a:t>Parser reads second by second CORSIM animation file data and calculates VSP</a:t>
            </a:r>
          </a:p>
          <a:p>
            <a:pPr lvl="2"/>
            <a:r>
              <a:rPr lang="en-US" sz="1800" dirty="0" smtClean="0"/>
              <a:t>VSP is calculated for each Link and separated by vehicle type</a:t>
            </a:r>
          </a:p>
          <a:p>
            <a:pPr lvl="1"/>
            <a:r>
              <a:rPr lang="en-US" sz="1800" dirty="0" smtClean="0"/>
              <a:t>Motor Vehicle Emission Simulator (MOVES) 2010a</a:t>
            </a:r>
          </a:p>
          <a:p>
            <a:pPr lvl="2"/>
            <a:r>
              <a:rPr lang="en-US" sz="1800" dirty="0" smtClean="0"/>
              <a:t>Parser Application creates an output table that utilizes MOVES Operating Mode Distribution feature</a:t>
            </a:r>
          </a:p>
          <a:p>
            <a:pPr lvl="2"/>
            <a:r>
              <a:rPr lang="en-US" sz="1800" dirty="0" smtClean="0"/>
              <a:t>Operating Mode Distribution determines drive cycle across each link for each vehicle type by hour</a:t>
            </a:r>
          </a:p>
          <a:p>
            <a:pPr lvl="1"/>
            <a:r>
              <a:rPr lang="en-US" sz="1800" dirty="0" smtClean="0"/>
              <a:t>Emissions Analysis </a:t>
            </a:r>
          </a:p>
          <a:p>
            <a:pPr lvl="2"/>
            <a:r>
              <a:rPr lang="en-US" sz="1800" dirty="0" smtClean="0"/>
              <a:t>Incident minus Baseline to estimate the emissions impacts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B51DCB8-7203-468E-BEFF-5E6E67348607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3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Parsing of TSIS-CORSIM Binary Files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4267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600" b="1" dirty="0" smtClean="0"/>
              <a:t>TSIS-CORSIM Binary Files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400" dirty="0" smtClean="0"/>
              <a:t>Utilized for the TRAFVU component for visualizing the simulation</a:t>
            </a:r>
          </a:p>
          <a:p>
            <a:pPr marL="800100" lvl="1" indent="-342900" algn="l">
              <a:spcBef>
                <a:spcPct val="20000"/>
              </a:spcBef>
            </a:pPr>
            <a:endParaRPr lang="en-US" sz="1400" dirty="0" smtClean="0"/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400" dirty="0" smtClean="0"/>
              <a:t>Contains information for each vehicle at a 1 second resolution</a:t>
            </a:r>
          </a:p>
          <a:p>
            <a:pPr marL="800100" lvl="1" indent="-342900" algn="l">
              <a:spcBef>
                <a:spcPct val="20000"/>
              </a:spcBef>
            </a:pPr>
            <a:endParaRPr lang="en-US" sz="1400" dirty="0" smtClean="0"/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400" dirty="0" smtClean="0"/>
              <a:t>Contains aggregated information for each time interval assigned by the user</a:t>
            </a:r>
            <a:endParaRPr lang="en-US" sz="1400" dirty="0"/>
          </a:p>
          <a:p>
            <a:pPr marL="342900" indent="-342900" algn="l">
              <a:spcBef>
                <a:spcPct val="20000"/>
              </a:spcBef>
            </a:pPr>
            <a:endParaRPr lang="en-US" sz="1600" dirty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1600" b="1" dirty="0" smtClean="0"/>
              <a:t>Parsing Application Developed to Translate Binary Output</a:t>
            </a:r>
          </a:p>
          <a:p>
            <a:pPr marL="800100" lvl="1" indent="-342900" algn="l">
              <a:spcBef>
                <a:spcPct val="20000"/>
              </a:spcBef>
            </a:pPr>
            <a:endParaRPr lang="en-US" sz="1200" dirty="0" smtClean="0"/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r>
              <a:rPr lang="en-US" sz="1400" dirty="0" smtClean="0"/>
              <a:t>Time Step Data Files (TSD) - Individual Vehicle data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</a:pPr>
            <a:endParaRPr lang="en-US" sz="1600" dirty="0" smtClean="0"/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US" sz="1600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B5596E-7BFD-4AE0-A568-A3886778980D}" type="slidenum">
              <a:rPr lang="en-US"/>
              <a:pPr/>
              <a:t>11</a:t>
            </a:fld>
            <a:endParaRPr lang="en-US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14400"/>
            <a:ext cx="3962400" cy="46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CORSIM to MOVES Mapping </a:t>
            </a:r>
          </a:p>
        </p:txBody>
      </p:sp>
      <p:sp>
        <p:nvSpPr>
          <p:cNvPr id="18436" name="Slide Number Placeholder 19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3A6E2E-D24D-45DA-96F9-1FACDCFB9177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0"/>
          <a:ext cx="8534398" cy="4419600"/>
        </p:xfrm>
        <a:graphic>
          <a:graphicData uri="http://schemas.openxmlformats.org/drawingml/2006/table">
            <a:tbl>
              <a:tblPr/>
              <a:tblGrid>
                <a:gridCol w="1021463"/>
                <a:gridCol w="1017729"/>
                <a:gridCol w="999225"/>
                <a:gridCol w="1025789"/>
                <a:gridCol w="1018865"/>
                <a:gridCol w="930568"/>
                <a:gridCol w="1236823"/>
                <a:gridCol w="1283936"/>
              </a:tblGrid>
              <a:tr h="3450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ea typeface="Times New Roman"/>
                          <a:cs typeface="Times New Roman"/>
                        </a:rPr>
                        <a:t>CORSIM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+mn-lt"/>
                          <a:ea typeface="Times New Roman"/>
                          <a:cs typeface="Times New Roman"/>
                        </a:rPr>
                        <a:t>MOVES</a:t>
                      </a:r>
                      <a:endParaRPr lang="en-US" sz="11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35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Vehcile_Type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sourcetypeID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rollingTermA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rotatingTermB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dragTermC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sourceMass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fixedMassFactor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sourceTypeName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0.156461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0.00200193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0.000492646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Passenger Car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0.156461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0.00200193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0.000492646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Passenger Car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0.561933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0.00160302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7.64159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Single Unit Short-haul Truck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0.561933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0.00160302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7.64159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Single Unit Short-haul Truck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89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52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0.561933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0.00160302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7.64159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Single Unit Short-haul Truck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5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62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2.08126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0.00418844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31.4038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17.1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Combination Long-haul Truck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0.156461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0.00200193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0.000492646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Passenger Car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6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21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0.156461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0.00200193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0.000492646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latin typeface="+mn-lt"/>
                          <a:ea typeface="Times New Roman"/>
                          <a:cs typeface="Times New Roman"/>
                        </a:rPr>
                        <a:t>1.4788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Times New Roman"/>
                        </a:rPr>
                        <a:t>Passenger Car</a:t>
                      </a:r>
                    </a:p>
                  </a:txBody>
                  <a:tcPr marL="66778" marR="6677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VSP Parameters</a:t>
            </a: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A16202-DC68-4055-B05C-BEEB91E6D35E}" type="slidenum">
              <a:rPr lang="en-US"/>
              <a:pPr/>
              <a:t>13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990588"/>
          <a:ext cx="7238999" cy="4648224"/>
        </p:xfrm>
        <a:graphic>
          <a:graphicData uri="http://schemas.openxmlformats.org/drawingml/2006/table">
            <a:tbl>
              <a:tblPr/>
              <a:tblGrid>
                <a:gridCol w="728453"/>
                <a:gridCol w="1077503"/>
                <a:gridCol w="804333"/>
                <a:gridCol w="3627088"/>
                <a:gridCol w="1001622"/>
              </a:tblGrid>
              <a:tr h="19367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Link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SourceType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OpMode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Desc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Count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Braking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Idling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Low Speed Coasting; VSP&lt; 0;1&lt;=Speed&lt;25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0&lt;=VSP&lt; 3; 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3&lt;=VSP&lt; 6; 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6&lt;=VSP&lt; 9; 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9&lt;=VSP&lt;12; 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12&lt;=VSP;1&lt;=Speed&lt;25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Moderate Speed Coasting; VSP&lt; 0;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0&lt;=VSP&lt; 3;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3&lt;=VSP&lt; 6;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6&lt;=VSP&lt; 9;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9&lt;=VSP&lt;12;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12&lt;=VSP;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18&lt;=VSP&lt;24;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24&lt;=VSP&lt;30;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30&lt;=VSP; 25&lt;=Speed&lt;50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VSP&lt; 6;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0.04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6&lt;=VSP&lt;12;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12&lt;=VSP&lt;18;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0.43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Cruise/Acceleration; 18&lt;=VSP&lt;24;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0.03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24&lt;=VSP&lt;30;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810082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 Cruise/Acceleration; 30&lt;=VSP; 50&lt;=Speed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0.00</a:t>
                      </a:r>
                    </a:p>
                  </a:txBody>
                  <a:tcPr marL="8467" marR="8467" marT="846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Operating Mode Distribution – Free Flow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6EB9-0292-4108-9CEE-682295DF108E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524000"/>
          <a:ext cx="8534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Operating Mode Distribution – Congestion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6EB9-0292-4108-9CEE-682295DF108E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304800" y="1524000"/>
          <a:ext cx="8610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Emissions Results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933450"/>
            <a:ext cx="7848600" cy="74295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buNone/>
            </a:pPr>
            <a:r>
              <a:rPr lang="en-US" dirty="0" smtClean="0"/>
              <a:t>Urban Interstate</a:t>
            </a:r>
          </a:p>
          <a:p>
            <a:pPr>
              <a:buNone/>
            </a:pPr>
            <a:r>
              <a:rPr lang="en-US" dirty="0" smtClean="0"/>
              <a:t>Duration = 90 min Partial and Full Closure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4B7AC29-4F13-47DB-B73C-F20059FCC7AE}" type="slidenum">
              <a:rPr lang="en-US"/>
              <a:pPr/>
              <a:t>16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828800"/>
          <a:ext cx="8763001" cy="3810002"/>
        </p:xfrm>
        <a:graphic>
          <a:graphicData uri="http://schemas.openxmlformats.org/drawingml/2006/table">
            <a:tbl>
              <a:tblPr/>
              <a:tblGrid>
                <a:gridCol w="754796"/>
                <a:gridCol w="736387"/>
                <a:gridCol w="865254"/>
                <a:gridCol w="883664"/>
                <a:gridCol w="883664"/>
                <a:gridCol w="865254"/>
                <a:gridCol w="773206"/>
                <a:gridCol w="699567"/>
                <a:gridCol w="791616"/>
                <a:gridCol w="791616"/>
                <a:gridCol w="717977"/>
              </a:tblGrid>
              <a:tr h="669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Closure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Volume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+mn-lt"/>
                          <a:ea typeface="Times New Roman"/>
                          <a:cs typeface="Times New Roman"/>
                        </a:rPr>
                        <a:t>CO2 (grams)</a:t>
                      </a:r>
                      <a:endParaRPr lang="en-US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CO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NOx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Energy (MMBtu)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PM10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PM25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SO2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HC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latin typeface="+mn-lt"/>
                          <a:ea typeface="Times New Roman"/>
                          <a:cs typeface="Times New Roman"/>
                        </a:rPr>
                        <a:t>VOC (grams)</a:t>
                      </a:r>
                      <a:endParaRPr lang="en-US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Partial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43296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1452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-19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Full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2555818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15339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4877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293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1691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1657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Partial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6631950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49575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17125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83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911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876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114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3163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Full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18126560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121890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38918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225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2360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2270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320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11087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10846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Partial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21131530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150437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54987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265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2862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2753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361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10016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9790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3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Full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3000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38901130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266171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84789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488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5175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4973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Times New Roman"/>
                          <a:cs typeface="Times New Roman"/>
                        </a:rPr>
                        <a:t>689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23796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Times New Roman"/>
                        </a:rPr>
                        <a:t>23272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Dispersion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Nomenclature problem</a:t>
            </a:r>
          </a:p>
          <a:p>
            <a:pPr lvl="1"/>
            <a:r>
              <a:rPr lang="en-US" sz="1800" dirty="0" smtClean="0"/>
              <a:t>Traffic links</a:t>
            </a:r>
          </a:p>
          <a:p>
            <a:pPr lvl="1"/>
            <a:r>
              <a:rPr lang="en-US" sz="1800" dirty="0" smtClean="0"/>
              <a:t>Emission links</a:t>
            </a:r>
          </a:p>
          <a:p>
            <a:pPr lvl="1"/>
            <a:r>
              <a:rPr lang="en-US" sz="1800" dirty="0" smtClean="0"/>
              <a:t>Dispersion links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Emission allocation into AERMOD is not as straight forward as the MOBILE to CAL3QHCR input</a:t>
            </a: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Dispersion Considerations (cont)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smtClean="0"/>
              <a:t>Specific Emission Problems</a:t>
            </a:r>
          </a:p>
          <a:p>
            <a:pPr lvl="1"/>
            <a:r>
              <a:rPr lang="en-US" sz="1800" dirty="0" smtClean="0"/>
              <a:t>When area sources are used, there is not a direct connect with MOVES and AERMOD (units of mass/time-area vs. mass/time)</a:t>
            </a:r>
          </a:p>
          <a:p>
            <a:pPr lvl="1"/>
            <a:endParaRPr lang="en-US" sz="1800" dirty="0" smtClean="0"/>
          </a:p>
          <a:p>
            <a:pPr lvl="1"/>
            <a:r>
              <a:rPr lang="en-US" sz="1800" dirty="0" smtClean="0"/>
              <a:t>Determination of traffic link output to emission link input/output and dispersion link input requires considerable pre-planning by analyst (e.g., idle contribution at an intersection; where, how much, vehicle mode)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Dispersion Considerations (cont)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Dispersion Specific Issues</a:t>
            </a:r>
          </a:p>
          <a:p>
            <a:pPr lvl="1"/>
            <a:r>
              <a:rPr lang="en-US" sz="1800" dirty="0" smtClean="0"/>
              <a:t>Best way to approximate the line source using either volume or area sources</a:t>
            </a:r>
          </a:p>
          <a:p>
            <a:pPr lvl="1"/>
            <a:r>
              <a:rPr lang="en-US" sz="1800" dirty="0" smtClean="0"/>
              <a:t>Methodologies for input of initial plume parameters into AERMOD needs to be improved</a:t>
            </a:r>
          </a:p>
          <a:p>
            <a:pPr lvl="1"/>
            <a:r>
              <a:rPr lang="en-US" sz="1800" dirty="0" smtClean="0"/>
              <a:t>Chemistry (e.g., NO</a:t>
            </a:r>
            <a:r>
              <a:rPr lang="en-US" sz="1800" baseline="-25000" dirty="0" smtClean="0"/>
              <a:t>2</a:t>
            </a:r>
            <a:r>
              <a:rPr lang="en-US" sz="1800" dirty="0" smtClean="0"/>
              <a:t>/NO</a:t>
            </a:r>
            <a:r>
              <a:rPr lang="en-US" sz="1800" baseline="-25000" dirty="0" smtClean="0"/>
              <a:t>X</a:t>
            </a:r>
            <a:r>
              <a:rPr lang="en-US" sz="1800" dirty="0" smtClean="0"/>
              <a:t> ratio, HAPS)</a:t>
            </a:r>
          </a:p>
          <a:p>
            <a:pPr lvl="1"/>
            <a:r>
              <a:rPr lang="en-US" sz="1800" dirty="0" smtClean="0"/>
              <a:t>Consistent input between among users to meet the needs of reviewers</a:t>
            </a:r>
          </a:p>
          <a:p>
            <a:pPr lvl="1"/>
            <a:r>
              <a:rPr lang="en-US" sz="1800" dirty="0" smtClean="0"/>
              <a:t>Inconsistencies at near field receptor locations</a:t>
            </a:r>
          </a:p>
          <a:p>
            <a:pPr lvl="1"/>
            <a:r>
              <a:rPr lang="en-US" sz="1800" dirty="0" smtClean="0"/>
              <a:t>Need for verification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8D86-0DA4-4FCB-8066-D47DC3DF1F2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81000"/>
            <a:ext cx="83058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ＭＳ Ｐゴシック" pitchFamily="-110" charset="-128"/>
              </a:rPr>
              <a:t>Overview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ＭＳ Ｐゴシック" pitchFamily="-110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1066800"/>
            <a:ext cx="8382000" cy="42672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Quantify the emissions and 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fuel consumption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associated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ＭＳ Ｐゴシック"/>
              </a:rPr>
              <a:t> with traffic congestion from Commercial Motor Vehicle (CMV) crashes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latin typeface="+mn-lt"/>
                <a:ea typeface="+mn-ea"/>
                <a:cs typeface="ＭＳ Ｐゴシック"/>
              </a:rPr>
              <a:t>Project Description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latin typeface="+mn-lt"/>
                <a:ea typeface="+mn-ea"/>
                <a:cs typeface="ＭＳ Ｐゴシック"/>
              </a:rPr>
              <a:t>Traffic Simulation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latin typeface="+mn-lt"/>
                <a:ea typeface="+mn-ea"/>
                <a:cs typeface="ＭＳ Ｐゴシック"/>
              </a:rPr>
              <a:t>Emissions Analysis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b="1" kern="0" dirty="0" smtClean="0"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latin typeface="+mn-lt"/>
                <a:ea typeface="+mn-ea"/>
                <a:cs typeface="ＭＳ Ｐゴシック"/>
              </a:rPr>
              <a:t>Future Use with Dispersion Analysis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800" b="1" kern="0" dirty="0" smtClean="0">
              <a:latin typeface="+mn-lt"/>
              <a:ea typeface="+mn-ea"/>
              <a:cs typeface="ＭＳ Ｐゴシック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56EB9-0292-4108-9CEE-682295DF108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Acknowledgments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191000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Project Sponsor </a:t>
            </a:r>
          </a:p>
          <a:p>
            <a:pPr lvl="1"/>
            <a:r>
              <a:rPr lang="en-US" dirty="0" smtClean="0"/>
              <a:t>Federal Motor Carriers Safety Administration (FMCSA) – Michael </a:t>
            </a:r>
            <a:r>
              <a:rPr lang="en-US" dirty="0" err="1" smtClean="0"/>
              <a:t>Johnsen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sz="1800" b="1" dirty="0" smtClean="0"/>
              <a:t>Technical Support</a:t>
            </a:r>
          </a:p>
          <a:p>
            <a:pPr lvl="1"/>
            <a:r>
              <a:rPr lang="en-US" dirty="0" smtClean="0"/>
              <a:t>Federal Highway Administration (FHWA) – </a:t>
            </a:r>
            <a:r>
              <a:rPr lang="en-US" dirty="0" err="1" smtClean="0"/>
              <a:t>Joon</a:t>
            </a:r>
            <a:r>
              <a:rPr lang="en-US" dirty="0" smtClean="0"/>
              <a:t> </a:t>
            </a:r>
            <a:r>
              <a:rPr lang="en-US" dirty="0" err="1" smtClean="0"/>
              <a:t>Byun</a:t>
            </a:r>
            <a:endParaRPr lang="en-US" dirty="0" smtClean="0"/>
          </a:p>
          <a:p>
            <a:pPr lvl="1"/>
            <a:r>
              <a:rPr lang="en-US" dirty="0" smtClean="0"/>
              <a:t>University of Florida </a:t>
            </a:r>
            <a:r>
              <a:rPr lang="en-US" dirty="0" err="1" smtClean="0"/>
              <a:t>Mc</a:t>
            </a:r>
            <a:r>
              <a:rPr lang="en-US" i="1" dirty="0" err="1" smtClean="0"/>
              <a:t>Trans</a:t>
            </a:r>
            <a:r>
              <a:rPr lang="en-US" dirty="0" smtClean="0"/>
              <a:t> Center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90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ＭＳ Ｐゴシック"/>
              </a:rPr>
              <a:t>Field CMV Crash Delay Data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23672" y="1063752"/>
            <a:ext cx="8458200" cy="4687824"/>
          </a:xfrm>
        </p:spPr>
        <p:txBody>
          <a:bodyPr/>
          <a:lstStyle/>
          <a:p>
            <a:r>
              <a:rPr lang="en-US" sz="2000" dirty="0" smtClean="0">
                <a:cs typeface="ＭＳ Ｐゴシック"/>
              </a:rPr>
              <a:t>All States contacted for crash data – Kentucky and Pennsylvania contributed statewide CMV crash closure duration and location data</a:t>
            </a:r>
          </a:p>
          <a:p>
            <a:endParaRPr lang="en-US" dirty="0" smtClean="0">
              <a:cs typeface="ＭＳ Ｐゴシック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5968" y="1871472"/>
          <a:ext cx="8001000" cy="37994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3763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Attribute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Kentucky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Pennsylvania</a:t>
                      </a:r>
                      <a:r>
                        <a:rPr lang="en-US" sz="1600" b="1" baseline="0" dirty="0" smtClean="0"/>
                        <a:t> </a:t>
                      </a:r>
                      <a:endParaRPr lang="en-US" sz="1600" b="1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631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Location</a:t>
                      </a:r>
                      <a:endParaRPr lang="en-U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Road mile marker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Latitude/longitude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503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Duration</a:t>
                      </a:r>
                      <a:endParaRPr lang="en-US" sz="1400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Discreet</a:t>
                      </a:r>
                      <a:r>
                        <a:rPr lang="en-US" sz="1400" baseline="0" dirty="0" smtClean="0"/>
                        <a:t> value of lane closure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range</a:t>
                      </a:r>
                      <a:r>
                        <a:rPr lang="en-US" sz="1400" baseline="0" dirty="0" smtClean="0"/>
                        <a:t> values</a:t>
                      </a:r>
                      <a:r>
                        <a:rPr lang="en-US" sz="1400" dirty="0" smtClean="0"/>
                        <a:t> for incident</a:t>
                      </a:r>
                      <a:r>
                        <a:rPr lang="en-US" sz="1400" baseline="0" dirty="0" smtClean="0"/>
                        <a:t>  (e.g. 0-30 min.)</a:t>
                      </a:r>
                      <a:endParaRPr lang="en-US" sz="1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5036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Severity</a:t>
                      </a:r>
                      <a:endParaRPr lang="en-U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Fatal, Injury, Property</a:t>
                      </a:r>
                      <a:r>
                        <a:rPr lang="en-US" sz="1400" baseline="0" dirty="0" smtClean="0"/>
                        <a:t> Damage Only (PDO)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Fatal, Injury, </a:t>
                      </a:r>
                      <a:r>
                        <a:rPr lang="en-US" sz="1400" baseline="0" dirty="0" smtClean="0"/>
                        <a:t>PDO</a:t>
                      </a:r>
                      <a:endParaRPr lang="en-US" sz="1400" dirty="0" smtClean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6314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Truck type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 data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/>
                </a:tc>
              </a:tr>
              <a:tr h="498533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Urban</a:t>
                      </a:r>
                      <a:r>
                        <a:rPr lang="en-US" sz="1400" b="1" baseline="0" dirty="0" smtClean="0"/>
                        <a:t>/rural distinction</a:t>
                      </a:r>
                      <a:endParaRPr lang="en-U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defined by Kentucky State</a:t>
                      </a:r>
                      <a:r>
                        <a:rPr lang="en-US" sz="1400" baseline="0" dirty="0" smtClean="0"/>
                        <a:t> Highway Patrol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As defined by </a:t>
                      </a:r>
                      <a:r>
                        <a:rPr lang="en-US" sz="1400" dirty="0" err="1" smtClean="0"/>
                        <a:t>PennDOT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5258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Vehicle</a:t>
                      </a:r>
                      <a:r>
                        <a:rPr lang="en-US" sz="1400" b="1" baseline="0" dirty="0" smtClean="0"/>
                        <a:t> configuration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4 truck types,</a:t>
                      </a:r>
                    </a:p>
                    <a:p>
                      <a:r>
                        <a:rPr lang="en-US" sz="1400" baseline="0" dirty="0" smtClean="0"/>
                        <a:t>2 bus types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7 truck types,</a:t>
                      </a:r>
                    </a:p>
                    <a:p>
                      <a:r>
                        <a:rPr lang="en-US" sz="1400" dirty="0" smtClean="0"/>
                        <a:t>2</a:t>
                      </a:r>
                      <a:r>
                        <a:rPr lang="en-US" sz="1400" baseline="0" dirty="0" smtClean="0"/>
                        <a:t> bus types</a:t>
                      </a:r>
                      <a:endParaRPr lang="en-US" sz="1400" dirty="0"/>
                    </a:p>
                  </a:txBody>
                  <a:tcPr/>
                </a:tc>
              </a:tr>
              <a:tr h="525808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Other relevant data</a:t>
                      </a:r>
                      <a:endParaRPr lang="en-US" sz="1400" b="1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Hazmat</a:t>
                      </a:r>
                      <a:r>
                        <a:rPr lang="en-US" sz="1400" baseline="0" dirty="0" smtClean="0"/>
                        <a:t> presence, other involved vehicles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</a:t>
                      </a:r>
                      <a:r>
                        <a:rPr lang="en-US" sz="1400" baseline="0" dirty="0" smtClean="0"/>
                        <a:t> injuries/fatalities, Hazmat presence</a:t>
                      </a:r>
                      <a:endParaRPr lang="en-US" sz="1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57200" y="6356350"/>
            <a:ext cx="914400" cy="365125"/>
          </a:xfrm>
          <a:noFill/>
        </p:spPr>
        <p:txBody>
          <a:bodyPr/>
          <a:lstStyle/>
          <a:p>
            <a:fld id="{6A93D3F2-2E89-48DB-AE5E-771624FD3EAF}" type="slidenum">
              <a:rPr lang="en-US" smtClean="0"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cs typeface="ＭＳ Ｐゴシック"/>
              </a:rPr>
              <a:t>CMV Crash Delay </a:t>
            </a:r>
            <a:r>
              <a:rPr lang="en-US" sz="3200" dirty="0" smtClean="0">
                <a:solidFill>
                  <a:schemeClr val="tx1"/>
                </a:solidFill>
              </a:rPr>
              <a:t>TSIS-CORSIM Tool</a:t>
            </a:r>
          </a:p>
        </p:txBody>
      </p:sp>
      <p:sp>
        <p:nvSpPr>
          <p:cNvPr id="17411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229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latin typeface="Arial" pitchFamily="34" charset="0"/>
              </a:rPr>
              <a:t>TSIS </a:t>
            </a:r>
            <a:r>
              <a:rPr lang="en-US" sz="1800" dirty="0">
                <a:latin typeface="Arial" pitchFamily="34" charset="0"/>
              </a:rPr>
              <a:t>(Traffic Software Integrated System) </a:t>
            </a:r>
            <a:r>
              <a:rPr lang="en-US" sz="1800" b="1" dirty="0">
                <a:latin typeface="Arial" pitchFamily="34" charset="0"/>
              </a:rPr>
              <a:t>CORSIM</a:t>
            </a:r>
            <a:r>
              <a:rPr lang="en-US" sz="1800" dirty="0">
                <a:latin typeface="Arial" pitchFamily="34" charset="0"/>
              </a:rPr>
              <a:t> (</a:t>
            </a:r>
            <a:r>
              <a:rPr lang="en-US" sz="1800" dirty="0" err="1">
                <a:latin typeface="Arial" pitchFamily="34" charset="0"/>
              </a:rPr>
              <a:t>CORridor</a:t>
            </a:r>
            <a:r>
              <a:rPr lang="en-US" sz="1800" dirty="0">
                <a:latin typeface="Arial" pitchFamily="34" charset="0"/>
              </a:rPr>
              <a:t>-microscopic </a:t>
            </a:r>
            <a:r>
              <a:rPr lang="en-US" sz="1800" dirty="0" err="1">
                <a:latin typeface="Arial" pitchFamily="34" charset="0"/>
              </a:rPr>
              <a:t>SIMulation</a:t>
            </a:r>
            <a:r>
              <a:rPr lang="en-US" sz="1800" dirty="0">
                <a:latin typeface="Arial" pitchFamily="34" charset="0"/>
              </a:rPr>
              <a:t> program) version </a:t>
            </a:r>
            <a:r>
              <a:rPr lang="en-US" sz="1800" b="1" dirty="0">
                <a:latin typeface="Arial" pitchFamily="34" charset="0"/>
              </a:rPr>
              <a:t>6.2</a:t>
            </a:r>
            <a:r>
              <a:rPr lang="en-US" sz="1800" dirty="0">
                <a:latin typeface="Arial" pitchFamily="34" charset="0"/>
              </a:rPr>
              <a:t> (Feb. 2010)</a:t>
            </a:r>
          </a:p>
          <a:p>
            <a:pPr marL="800100" lvl="1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b="1" dirty="0">
                <a:latin typeface="Arial" pitchFamily="34" charset="0"/>
              </a:rPr>
              <a:t>Components </a:t>
            </a:r>
            <a:r>
              <a:rPr lang="en-US" sz="1800" dirty="0">
                <a:latin typeface="Arial" pitchFamily="34" charset="0"/>
              </a:rPr>
              <a:t> 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</a:rPr>
              <a:t>NETSIM for urban streets (or rural non-freeway)</a:t>
            </a:r>
          </a:p>
          <a:p>
            <a:pPr marL="1257300" lvl="2" indent="-342900" algn="l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</a:rPr>
              <a:t>FREESIM for freeways</a:t>
            </a:r>
          </a:p>
          <a:p>
            <a:pPr marL="685800" lvl="1" indent="-228600" algn="l">
              <a:spcBef>
                <a:spcPct val="20000"/>
              </a:spcBef>
              <a:buFontTx/>
              <a:buChar char="•"/>
              <a:defRPr/>
            </a:pPr>
            <a:r>
              <a:rPr lang="en-US" sz="1800" dirty="0">
                <a:latin typeface="Arial" pitchFamily="34" charset="0"/>
              </a:rPr>
              <a:t>  </a:t>
            </a:r>
            <a:r>
              <a:rPr lang="en-US" sz="1800" b="1" dirty="0">
                <a:latin typeface="Arial" pitchFamily="34" charset="0"/>
              </a:rPr>
              <a:t>Investigation Sequence</a:t>
            </a:r>
          </a:p>
          <a:p>
            <a:pPr marL="1143000" lvl="2" indent="-2286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800" dirty="0">
                <a:latin typeface="Arial" pitchFamily="34" charset="0"/>
              </a:rPr>
              <a:t> Simulation Design → Translation → Processing → Outputs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081C88-5CBB-4BC2-8CD8-3ACBDD7EFD49}" type="slidenum">
              <a:rPr lang="en-US" smtClean="0">
                <a:latin typeface="Arial" charset="0"/>
              </a:rPr>
              <a:pPr/>
              <a:t>4</a:t>
            </a:fld>
            <a:endParaRPr lang="en-US" smtClean="0">
              <a:latin typeface="Arial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228600" y="4267200"/>
            <a:ext cx="2209800" cy="7620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TSIS-CORSIM TOOL</a:t>
            </a:r>
          </a:p>
        </p:txBody>
      </p:sp>
      <p:cxnSp>
        <p:nvCxnSpPr>
          <p:cNvPr id="4102" name="Elbow Connector 10"/>
          <p:cNvCxnSpPr>
            <a:cxnSpLocks noChangeShapeType="1"/>
          </p:cNvCxnSpPr>
          <p:nvPr/>
        </p:nvCxnSpPr>
        <p:spPr bwMode="auto">
          <a:xfrm flipV="1">
            <a:off x="2286000" y="4152900"/>
            <a:ext cx="685800" cy="4953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3" name="Rectangle 12"/>
          <p:cNvSpPr>
            <a:spLocks noChangeArrowheads="1"/>
          </p:cNvSpPr>
          <p:nvPr/>
        </p:nvSpPr>
        <p:spPr bwMode="auto">
          <a:xfrm>
            <a:off x="2743200" y="4038600"/>
            <a:ext cx="15240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NETSIM</a:t>
            </a:r>
          </a:p>
        </p:txBody>
      </p:sp>
      <p:cxnSp>
        <p:nvCxnSpPr>
          <p:cNvPr id="4104" name="Elbow Connector 17"/>
          <p:cNvCxnSpPr>
            <a:cxnSpLocks noChangeShapeType="1"/>
          </p:cNvCxnSpPr>
          <p:nvPr/>
        </p:nvCxnSpPr>
        <p:spPr bwMode="auto">
          <a:xfrm>
            <a:off x="2286000" y="4648200"/>
            <a:ext cx="685800" cy="533400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5" name="Rectangle 18"/>
          <p:cNvSpPr>
            <a:spLocks noChangeArrowheads="1"/>
          </p:cNvSpPr>
          <p:nvPr/>
        </p:nvSpPr>
        <p:spPr bwMode="auto">
          <a:xfrm>
            <a:off x="2743200" y="4953000"/>
            <a:ext cx="1524000" cy="533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/>
              <a:t>FRESIM</a:t>
            </a:r>
          </a:p>
        </p:txBody>
      </p:sp>
      <p:sp>
        <p:nvSpPr>
          <p:cNvPr id="4106" name="Right Brace 26"/>
          <p:cNvSpPr>
            <a:spLocks/>
          </p:cNvSpPr>
          <p:nvPr/>
        </p:nvSpPr>
        <p:spPr bwMode="auto">
          <a:xfrm>
            <a:off x="4343400" y="4267200"/>
            <a:ext cx="2286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4107" name="Straight Connector 28"/>
          <p:cNvCxnSpPr>
            <a:cxnSpLocks noChangeShapeType="1"/>
            <a:stCxn id="4106" idx="1"/>
          </p:cNvCxnSpPr>
          <p:nvPr/>
        </p:nvCxnSpPr>
        <p:spPr bwMode="auto">
          <a:xfrm rot="10800000" flipH="1">
            <a:off x="4572000" y="47244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108" name="Rectangle 30"/>
          <p:cNvSpPr>
            <a:spLocks noChangeArrowheads="1"/>
          </p:cNvSpPr>
          <p:nvPr/>
        </p:nvSpPr>
        <p:spPr bwMode="auto">
          <a:xfrm>
            <a:off x="4724400" y="4191000"/>
            <a:ext cx="11430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/>
              <a:t>TRAFED </a:t>
            </a:r>
            <a:r>
              <a:rPr lang="en-US" sz="1800" u="sng"/>
              <a:t>or</a:t>
            </a:r>
            <a:r>
              <a:rPr lang="en-US" sz="1800"/>
              <a:t> </a:t>
            </a:r>
          </a:p>
          <a:p>
            <a:r>
              <a:rPr lang="en-US" sz="1800"/>
              <a:t>Coding</a:t>
            </a:r>
          </a:p>
        </p:txBody>
      </p:sp>
      <p:cxnSp>
        <p:nvCxnSpPr>
          <p:cNvPr id="4109" name="Straight Arrow Connector 15"/>
          <p:cNvCxnSpPr>
            <a:cxnSpLocks noChangeShapeType="1"/>
            <a:stCxn id="4108" idx="3"/>
          </p:cNvCxnSpPr>
          <p:nvPr/>
        </p:nvCxnSpPr>
        <p:spPr bwMode="auto">
          <a:xfrm>
            <a:off x="5867400" y="4724400"/>
            <a:ext cx="304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0" name="Rectangle 30"/>
          <p:cNvSpPr>
            <a:spLocks noChangeArrowheads="1"/>
          </p:cNvSpPr>
          <p:nvPr/>
        </p:nvSpPr>
        <p:spPr bwMode="auto">
          <a:xfrm>
            <a:off x="6172200" y="4114800"/>
            <a:ext cx="1143000" cy="10668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800"/>
          </a:p>
          <a:p>
            <a:r>
              <a:rPr lang="en-US" sz="1800"/>
              <a:t>CORSIM</a:t>
            </a:r>
          </a:p>
        </p:txBody>
      </p:sp>
      <p:cxnSp>
        <p:nvCxnSpPr>
          <p:cNvPr id="4111" name="Shape 26"/>
          <p:cNvCxnSpPr>
            <a:cxnSpLocks noChangeShapeType="1"/>
          </p:cNvCxnSpPr>
          <p:nvPr/>
        </p:nvCxnSpPr>
        <p:spPr bwMode="auto">
          <a:xfrm flipV="1">
            <a:off x="6781800" y="3810000"/>
            <a:ext cx="685800" cy="304800"/>
          </a:xfrm>
          <a:prstGeom prst="bentConnector3">
            <a:avLst>
              <a:gd name="adj1" fmla="val -2778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2" name="Rounded Rectangle 28"/>
          <p:cNvSpPr>
            <a:spLocks noChangeArrowheads="1"/>
          </p:cNvSpPr>
          <p:nvPr/>
        </p:nvSpPr>
        <p:spPr bwMode="auto">
          <a:xfrm>
            <a:off x="7467600" y="3581400"/>
            <a:ext cx="1371600" cy="838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600"/>
              <a:t>TRAVU (Animation)</a:t>
            </a:r>
          </a:p>
        </p:txBody>
      </p:sp>
      <p:cxnSp>
        <p:nvCxnSpPr>
          <p:cNvPr id="4113" name="Shape 30"/>
          <p:cNvCxnSpPr>
            <a:cxnSpLocks noChangeShapeType="1"/>
            <a:stCxn id="4110" idx="2"/>
          </p:cNvCxnSpPr>
          <p:nvPr/>
        </p:nvCxnSpPr>
        <p:spPr bwMode="auto">
          <a:xfrm rot="16200000" flipH="1">
            <a:off x="6915150" y="5010150"/>
            <a:ext cx="381000" cy="723900"/>
          </a:xfrm>
          <a:prstGeom prst="bent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114" name="Rounded Rectangle 31"/>
          <p:cNvSpPr>
            <a:spLocks noChangeArrowheads="1"/>
          </p:cNvSpPr>
          <p:nvPr/>
        </p:nvSpPr>
        <p:spPr bwMode="auto">
          <a:xfrm>
            <a:off x="7467600" y="5029200"/>
            <a:ext cx="1371600" cy="76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n-US" sz="1800"/>
              <a:t>Text Editor (Code)</a:t>
            </a:r>
          </a:p>
        </p:txBody>
      </p:sp>
      <p:pic>
        <p:nvPicPr>
          <p:cNvPr id="4115" name="Picture 14" descr="http://www-mctrans.ce.ufl.edu/featured/tsis/TSI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21066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Problem: Emissions Traffic Modeling Did Not Directly Align with Emissions Modeling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81600" cy="4191000"/>
          </a:xfrm>
        </p:spPr>
        <p:txBody>
          <a:bodyPr/>
          <a:lstStyle/>
          <a:p>
            <a:r>
              <a:rPr lang="en-US" sz="1800" dirty="0" smtClean="0"/>
              <a:t>Emissions estimations relied on simplistic vehicle performance  (MOBILE)</a:t>
            </a:r>
          </a:p>
          <a:p>
            <a:pPr lvl="1"/>
            <a:r>
              <a:rPr lang="en-US" sz="1800" dirty="0" smtClean="0"/>
              <a:t>Constant velocities</a:t>
            </a:r>
          </a:p>
          <a:p>
            <a:pPr lvl="1"/>
            <a:r>
              <a:rPr lang="en-US" sz="1800" dirty="0" smtClean="0"/>
              <a:t>Non-validated idling times</a:t>
            </a:r>
          </a:p>
          <a:p>
            <a:pPr lvl="1"/>
            <a:r>
              <a:rPr lang="en-US" sz="1800" dirty="0" smtClean="0"/>
              <a:t>Limited set of pre-defined drive cycles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What happened with emissions values?</a:t>
            </a:r>
          </a:p>
          <a:p>
            <a:pPr lvl="1"/>
            <a:r>
              <a:rPr lang="en-US" sz="1800" dirty="0" smtClean="0"/>
              <a:t>Non-alignment with traffic simulations</a:t>
            </a:r>
          </a:p>
          <a:p>
            <a:pPr lvl="1"/>
            <a:r>
              <a:rPr lang="en-US" sz="1800" dirty="0" smtClean="0"/>
              <a:t>Low fuel burn estimates (paradoxical results)</a:t>
            </a:r>
          </a:p>
          <a:p>
            <a:pPr lvl="1"/>
            <a:r>
              <a:rPr lang="en-US" sz="1800" dirty="0" smtClean="0"/>
              <a:t>Low nitrous oxides (</a:t>
            </a:r>
            <a:r>
              <a:rPr lang="en-US" sz="1800" dirty="0" err="1" smtClean="0"/>
              <a:t>NOx</a:t>
            </a:r>
            <a:r>
              <a:rPr lang="en-US" sz="1800" dirty="0" smtClean="0"/>
              <a:t>) estimates</a:t>
            </a:r>
          </a:p>
          <a:p>
            <a:pPr lvl="2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37DB-F157-47F2-AC87-22458B33D0E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1506" name="Picture 2" descr="http://www.daham.org/basil/leedswww/emissions/ftp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5126" y="1981200"/>
            <a:ext cx="3788874" cy="20574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19800" y="1676400"/>
            <a:ext cx="2614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Vehicle Drive Cycle Example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19904" y="4038600"/>
            <a:ext cx="37240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From: http://www.daham.org/basil/leedswww/emissions/drivecycles.htm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Solution: Traffic Simulation Animation Files to Provide Vehicle Specific Power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00600" cy="4191000"/>
          </a:xfrm>
        </p:spPr>
        <p:txBody>
          <a:bodyPr/>
          <a:lstStyle/>
          <a:p>
            <a:pPr>
              <a:buNone/>
            </a:pPr>
            <a:r>
              <a:rPr lang="en-US" sz="1800" b="1" dirty="0" smtClean="0"/>
              <a:t>Inquiries to subject matter experts revealed possible solution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Obtain animation file vehicle time-step data from traffic simulation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Translate vehicle performance (in binary code) to database via Volpe Center developed parser tool.  Actual performance factors:</a:t>
            </a:r>
          </a:p>
          <a:p>
            <a:pPr lvl="1"/>
            <a:r>
              <a:rPr lang="en-US" dirty="0" smtClean="0"/>
              <a:t>Vehicle aerodynamic drag</a:t>
            </a:r>
          </a:p>
          <a:p>
            <a:pPr lvl="1"/>
            <a:r>
              <a:rPr lang="en-US" dirty="0" smtClean="0"/>
              <a:t>Road surface friction</a:t>
            </a:r>
          </a:p>
          <a:p>
            <a:pPr lvl="1"/>
            <a:r>
              <a:rPr lang="en-US" dirty="0" smtClean="0"/>
              <a:t>Inertia forces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Utilize vehicle specific power equation to calculate more accurate engine performance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Run US EPA MOVES model on project level to obtain associated emissions estimates</a:t>
            </a:r>
          </a:p>
          <a:p>
            <a:pPr>
              <a:buNone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3137DB-F157-47F2-AC87-22458B33D0E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0811" t="18243" r="8108" b="9122"/>
          <a:stretch>
            <a:fillRect/>
          </a:stretch>
        </p:blipFill>
        <p:spPr bwMode="auto">
          <a:xfrm>
            <a:off x="5133754" y="1524000"/>
            <a:ext cx="393404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4419600"/>
            <a:ext cx="3509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/>
              <a:t>From: Jimenez, J et .al. “Vehicle </a:t>
            </a:r>
            <a:r>
              <a:rPr lang="en-US" sz="800" b="1" dirty="0"/>
              <a:t>Specific Power: A Useful Parameter</a:t>
            </a:r>
          </a:p>
          <a:p>
            <a:r>
              <a:rPr lang="en-US" sz="800" b="1" dirty="0"/>
              <a:t>for Remote Sensing and Emission </a:t>
            </a:r>
            <a:r>
              <a:rPr lang="en-US" sz="800" b="1" dirty="0" smtClean="0"/>
              <a:t>Studies” 1999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ＭＳ Ｐゴシック"/>
              </a:rPr>
              <a:t>Traffic Simulations Overview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4572000"/>
          </a:xfrm>
        </p:spPr>
        <p:txBody>
          <a:bodyPr>
            <a:noAutofit/>
          </a:bodyPr>
          <a:lstStyle/>
          <a:p>
            <a:r>
              <a:rPr lang="en-US" b="1" dirty="0" smtClean="0">
                <a:cs typeface="ＭＳ Ｐゴシック"/>
              </a:rPr>
              <a:t>Traffic Simulation runs (TSIS CORSIM tool – version 6.2)</a:t>
            </a:r>
          </a:p>
          <a:p>
            <a:pPr lvl="1"/>
            <a:r>
              <a:rPr lang="en-US" dirty="0" smtClean="0"/>
              <a:t>Baseline cases (without crashes) Monte Carlo 10 runs each</a:t>
            </a:r>
          </a:p>
          <a:p>
            <a:pPr lvl="1"/>
            <a:r>
              <a:rPr lang="en-US" dirty="0" smtClean="0"/>
              <a:t>Crash scenarios, Monte Carlo 40 runs each</a:t>
            </a:r>
          </a:p>
          <a:p>
            <a:pPr lvl="2"/>
            <a:r>
              <a:rPr lang="en-US" dirty="0" smtClean="0"/>
              <a:t>Full closures (15 minutes; 1½ hour; 4 hr) </a:t>
            </a:r>
            <a:r>
              <a:rPr lang="en-US" i="1" dirty="0" smtClean="0"/>
              <a:t>diversions for longer 2 runs</a:t>
            </a:r>
          </a:p>
          <a:p>
            <a:pPr lvl="2"/>
            <a:r>
              <a:rPr lang="en-US" dirty="0" smtClean="0"/>
              <a:t>Partial closures (same durations as full closure)</a:t>
            </a:r>
          </a:p>
          <a:p>
            <a:pPr lvl="1"/>
            <a:r>
              <a:rPr lang="en-US" dirty="0" smtClean="0"/>
              <a:t>Network configurations</a:t>
            </a:r>
          </a:p>
          <a:p>
            <a:pPr lvl="2"/>
            <a:r>
              <a:rPr lang="en-US" dirty="0" smtClean="0"/>
              <a:t>Expressway, urban &amp; rural (without surface network)</a:t>
            </a:r>
          </a:p>
          <a:p>
            <a:pPr lvl="2"/>
            <a:r>
              <a:rPr lang="en-US" dirty="0" smtClean="0"/>
              <a:t>Arterial, urban only (with connected expressway)</a:t>
            </a:r>
          </a:p>
          <a:p>
            <a:pPr lvl="2"/>
            <a:r>
              <a:rPr lang="en-US" dirty="0" smtClean="0"/>
              <a:t>Other, urban &amp; rural local/collector/minor arterial (with connected expressways)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A93D3F2-2E89-48DB-AE5E-771624FD3EAF}" type="slidenum">
              <a:rPr lang="en-US" smtClean="0"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b="26079"/>
          <a:stretch>
            <a:fillRect/>
          </a:stretch>
        </p:blipFill>
        <p:spPr bwMode="auto">
          <a:xfrm>
            <a:off x="5029200" y="1295400"/>
            <a:ext cx="398589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ＭＳ Ｐゴシック"/>
              </a:rPr>
              <a:t>Traffic Simulation Details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44714" y="990600"/>
            <a:ext cx="4648200" cy="4815114"/>
          </a:xfrm>
        </p:spPr>
        <p:txBody>
          <a:bodyPr>
            <a:normAutofit fontScale="77500" lnSpcReduction="20000"/>
          </a:bodyPr>
          <a:lstStyle/>
          <a:p>
            <a:endParaRPr lang="en-US" sz="2400" b="1" dirty="0" smtClean="0">
              <a:cs typeface="ＭＳ Ｐゴシック"/>
            </a:endParaRPr>
          </a:p>
          <a:p>
            <a:r>
              <a:rPr lang="en-US" sz="2100" b="1" dirty="0" smtClean="0">
                <a:cs typeface="ＭＳ Ｐゴシック"/>
              </a:rPr>
              <a:t>Baseline Scenario Runs</a:t>
            </a:r>
          </a:p>
          <a:p>
            <a:pPr lvl="1"/>
            <a:r>
              <a:rPr lang="en-US" sz="2100" dirty="0" smtClean="0">
                <a:cs typeface="ＭＳ Ｐゴシック"/>
              </a:rPr>
              <a:t>Facilities 5 representational categories</a:t>
            </a:r>
          </a:p>
          <a:p>
            <a:pPr lvl="1"/>
            <a:r>
              <a:rPr lang="en-US" sz="2100" dirty="0" smtClean="0">
                <a:cs typeface="ＭＳ Ｐゴシック"/>
              </a:rPr>
              <a:t>Volumes (50-6,000 vehicles per hour)</a:t>
            </a:r>
          </a:p>
          <a:p>
            <a:pPr lvl="1"/>
            <a:r>
              <a:rPr lang="en-US" sz="2100" dirty="0" smtClean="0">
                <a:cs typeface="ＭＳ Ｐゴシック"/>
              </a:rPr>
              <a:t>Lane Number range (2-6 bi-directional) HPMS data</a:t>
            </a:r>
          </a:p>
          <a:p>
            <a:pPr lvl="1"/>
            <a:r>
              <a:rPr lang="en-US" sz="2100" dirty="0" smtClean="0">
                <a:cs typeface="ＭＳ Ｐゴシック"/>
              </a:rPr>
              <a:t>Fleet Composition</a:t>
            </a:r>
          </a:p>
          <a:p>
            <a:pPr lvl="1"/>
            <a:r>
              <a:rPr lang="en-US" sz="2100" dirty="0" smtClean="0">
                <a:cs typeface="ＭＳ Ｐゴシック"/>
              </a:rPr>
              <a:t>Speeds </a:t>
            </a:r>
            <a:r>
              <a:rPr lang="en-US" sz="2100" dirty="0" err="1" smtClean="0">
                <a:cs typeface="ＭＳ Ｐゴシック"/>
              </a:rPr>
              <a:t>Freeflow</a:t>
            </a:r>
            <a:r>
              <a:rPr lang="en-US" sz="2100" dirty="0" smtClean="0">
                <a:cs typeface="ＭＳ Ｐゴシック"/>
              </a:rPr>
              <a:t>  (HPMS data)</a:t>
            </a:r>
          </a:p>
          <a:p>
            <a:pPr lvl="1">
              <a:buNone/>
            </a:pPr>
            <a:endParaRPr lang="en-US" sz="2100" dirty="0" smtClean="0">
              <a:cs typeface="ＭＳ Ｐゴシック"/>
            </a:endParaRPr>
          </a:p>
          <a:p>
            <a:r>
              <a:rPr lang="en-US" sz="2100" b="1" dirty="0" smtClean="0">
                <a:cs typeface="ＭＳ Ｐゴシック"/>
              </a:rPr>
              <a:t>Crash Scenario Runs</a:t>
            </a:r>
          </a:p>
          <a:p>
            <a:pPr lvl="1"/>
            <a:r>
              <a:rPr lang="en-US" sz="2100" dirty="0" smtClean="0"/>
              <a:t>Baseline Facility, Volume, </a:t>
            </a:r>
            <a:r>
              <a:rPr lang="en-US" sz="2100" dirty="0" err="1" smtClean="0"/>
              <a:t>Freeflow</a:t>
            </a:r>
            <a:r>
              <a:rPr lang="en-US" sz="2100" dirty="0" smtClean="0"/>
              <a:t>, Volumes, Fleets, and Speeds</a:t>
            </a:r>
          </a:p>
          <a:p>
            <a:pPr lvl="1"/>
            <a:r>
              <a:rPr lang="en-US" sz="2100" dirty="0" smtClean="0"/>
              <a:t>Land closure durations (Kentucky and Pennsylvania Field Data)</a:t>
            </a:r>
          </a:p>
          <a:p>
            <a:pPr lvl="1"/>
            <a:r>
              <a:rPr lang="en-US" sz="2100" dirty="0" smtClean="0"/>
              <a:t>Partial and Full Closures</a:t>
            </a:r>
          </a:p>
          <a:p>
            <a:pPr lvl="1"/>
            <a:r>
              <a:rPr lang="en-US" sz="2100" dirty="0" smtClean="0"/>
              <a:t>Rubber-necking Factor (ORNL research)</a:t>
            </a:r>
          </a:p>
          <a:p>
            <a:endParaRPr lang="en-US" dirty="0" smtClean="0">
              <a:cs typeface="ＭＳ Ｐゴシック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57FC0C1-6076-4722-B575-2D6369FA4A1A}" type="slidenum">
              <a:rPr lang="en-US" smtClean="0"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5130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en-US"/>
          </a:p>
        </p:txBody>
      </p:sp>
      <p:pic>
        <p:nvPicPr>
          <p:cNvPr id="35843" name="Picture 4" descr="Urban Expresswa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1560" y="3817256"/>
            <a:ext cx="4062440" cy="1973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 b="28237"/>
          <a:stretch>
            <a:fillRect/>
          </a:stretch>
        </p:blipFill>
        <p:spPr bwMode="auto">
          <a:xfrm>
            <a:off x="5094508" y="1320792"/>
            <a:ext cx="4049492" cy="217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172200" y="914400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Baseline Scenario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429000"/>
            <a:ext cx="158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Crash Scenario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49829"/>
            <a:ext cx="5638800" cy="4455887"/>
          </a:xfrm>
        </p:spPr>
        <p:txBody>
          <a:bodyPr>
            <a:normAutofit fontScale="77500" lnSpcReduction="20000"/>
          </a:bodyPr>
          <a:lstStyle/>
          <a:p>
            <a:r>
              <a:rPr lang="en-US" sz="2300" b="1" dirty="0" smtClean="0"/>
              <a:t>Scenario  Observed Requirements</a:t>
            </a:r>
          </a:p>
          <a:p>
            <a:pPr lvl="1"/>
            <a:r>
              <a:rPr lang="en-US" sz="2300" dirty="0" smtClean="0"/>
              <a:t>Roadway length sufficient to contain traffic queues</a:t>
            </a:r>
          </a:p>
          <a:p>
            <a:pPr lvl="1"/>
            <a:r>
              <a:rPr lang="en-US" sz="2300" dirty="0" smtClean="0"/>
              <a:t>Extended duration road and lane closures</a:t>
            </a:r>
          </a:p>
          <a:p>
            <a:pPr lvl="2"/>
            <a:r>
              <a:rPr lang="en-US" sz="2300" dirty="0" smtClean="0"/>
              <a:t>Freeway utilizes TSIS-CORSIM incident feature</a:t>
            </a:r>
          </a:p>
          <a:p>
            <a:pPr lvl="2"/>
            <a:r>
              <a:rPr lang="en-US" sz="2300" dirty="0" smtClean="0"/>
              <a:t>Non-freeway necessitated alternative  introduced measures (e.g. dummy traffic controls, etc.)</a:t>
            </a:r>
          </a:p>
          <a:p>
            <a:pPr lvl="1"/>
            <a:r>
              <a:rPr lang="en-US" sz="2300" dirty="0" smtClean="0"/>
              <a:t>Deterministic vehicle/driver performance for diverted traffic</a:t>
            </a:r>
          </a:p>
          <a:p>
            <a:r>
              <a:rPr lang="en-US" sz="2300" b="1" dirty="0" smtClean="0"/>
              <a:t>Traffic Simulations Output</a:t>
            </a:r>
          </a:p>
          <a:p>
            <a:pPr lvl="1"/>
            <a:r>
              <a:rPr lang="en-US" sz="2300" dirty="0" smtClean="0"/>
              <a:t>Delay distributions (median value selected) baseline delay subtracted</a:t>
            </a:r>
          </a:p>
          <a:p>
            <a:pPr lvl="1"/>
            <a:r>
              <a:rPr lang="en-US" sz="2300" dirty="0" smtClean="0"/>
              <a:t>Animation files for translation to time-step data (TSD)</a:t>
            </a:r>
          </a:p>
          <a:p>
            <a:pPr lvl="1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cs typeface="ＭＳ Ｐゴシック"/>
              </a:rPr>
              <a:t>Traffic Simulation Details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05800" y="6400800"/>
            <a:ext cx="381000" cy="365125"/>
          </a:xfrm>
          <a:prstGeom prst="rect">
            <a:avLst/>
          </a:prstGeom>
        </p:spPr>
        <p:txBody>
          <a:bodyPr/>
          <a:lstStyle/>
          <a:p>
            <a:fld id="{CA29FF6A-433F-462F-B0B9-81EE1D687315}" type="slidenum">
              <a:rPr lang="en-CA" smtClean="0"/>
              <a:pPr/>
              <a:t>9</a:t>
            </a:fld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1/23/2011</a:t>
            </a:r>
            <a:endParaRPr lang="en-CA"/>
          </a:p>
        </p:txBody>
      </p:sp>
      <p:pic>
        <p:nvPicPr>
          <p:cNvPr id="7" name="Picture 4" descr="http://mrbarlow.files.wordpress.com/2008/03/traffic_j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800" y="1433289"/>
            <a:ext cx="2631448" cy="395151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VERVIEW DRAFT 71509_template">
  <a:themeElements>
    <a:clrScheme name="OVERVIEW DRAFT 71509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VERVIEW DRAFT 71509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OVERVIEW DRAFT 71509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VIEW DRAFT 71509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VIEW DRAFT 71509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VIEW DRAFT 71509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VIEW DRAFT 71509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VERVIEW DRAFT 71509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VERVIEW DRAFT 71509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2004:Templates:My Templates:OVERVIEW DRAFT 71509_template.pot</Template>
  <TotalTime>5064</TotalTime>
  <Words>1550</Words>
  <Application>Microsoft Office PowerPoint</Application>
  <PresentationFormat>On-screen Show (4:3)</PresentationFormat>
  <Paragraphs>476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OVERVIEW DRAFT 71509_template</vt:lpstr>
      <vt:lpstr>PowerPoint Presentation</vt:lpstr>
      <vt:lpstr>PowerPoint Presentation</vt:lpstr>
      <vt:lpstr>Field CMV Crash Delay Data</vt:lpstr>
      <vt:lpstr>CMV Crash Delay TSIS-CORSIM Tool</vt:lpstr>
      <vt:lpstr>Problem: Emissions Traffic Modeling Did Not Directly Align with Emissions Modeling</vt:lpstr>
      <vt:lpstr>Solution: Traffic Simulation Animation Files to Provide Vehicle Specific Power</vt:lpstr>
      <vt:lpstr>Traffic Simulations Overview</vt:lpstr>
      <vt:lpstr>Traffic Simulation Details</vt:lpstr>
      <vt:lpstr>Traffic Simulation Details</vt:lpstr>
      <vt:lpstr>Emissions Analysis</vt:lpstr>
      <vt:lpstr>Parsing of TSIS-CORSIM Binary Files</vt:lpstr>
      <vt:lpstr>CORSIM to MOVES Mapping </vt:lpstr>
      <vt:lpstr>VSP Parameters</vt:lpstr>
      <vt:lpstr>Operating Mode Distribution – Free Flow</vt:lpstr>
      <vt:lpstr>Operating Mode Distribution – Congestion</vt:lpstr>
      <vt:lpstr>Emissions Results </vt:lpstr>
      <vt:lpstr>Dispersion Considerations</vt:lpstr>
      <vt:lpstr>Dispersion Considerations (cont)</vt:lpstr>
      <vt:lpstr>Dispersion Considerations (cont)</vt:lpstr>
      <vt:lpstr>Acknowledgments</vt:lpstr>
    </vt:vector>
  </TitlesOfParts>
  <Company>Case,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Wayson</dc:creator>
  <cp:lastModifiedBy>Ferrante, Amanda (VOLPE)</cp:lastModifiedBy>
  <cp:revision>219</cp:revision>
  <dcterms:created xsi:type="dcterms:W3CDTF">2009-11-03T19:57:17Z</dcterms:created>
  <dcterms:modified xsi:type="dcterms:W3CDTF">2016-08-15T17:33:08Z</dcterms:modified>
</cp:coreProperties>
</file>