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59" r:id="rId6"/>
    <p:sldId id="260" r:id="rId7"/>
    <p:sldId id="277" r:id="rId8"/>
    <p:sldId id="280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9" r:id="rId23"/>
    <p:sldId id="281" r:id="rId24"/>
    <p:sldId id="282" r:id="rId25"/>
    <p:sldId id="283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3647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closer you are to a 50/50 split the higher the CO and NOX rates will be.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take away is that if you can increase your proportion of passenger trucks your CO and NOX rates can go up by a significant amount.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will be important to classify these vehicles appropriately.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the first main and sub bullet explain the how the average speed works and the different options that can be used. </a:t>
            </a:r>
          </a:p>
          <a:p>
            <a:r>
              <a:rPr lang="en-US" baseline="0" dirty="0" smtClean="0"/>
              <a:t>Average Speed</a:t>
            </a:r>
          </a:p>
          <a:p>
            <a:r>
              <a:rPr lang="en-US" baseline="0" dirty="0" smtClean="0"/>
              <a:t>Drive Schedule </a:t>
            </a:r>
          </a:p>
          <a:p>
            <a:r>
              <a:rPr lang="en-US" baseline="0" dirty="0" smtClean="0"/>
              <a:t>Operating Mode Distribution.  Remind everyone that everything turns into an operating mode distribution.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Ga. Tech here again and how important they were for this portion of the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example of the detail we come up with to develop these scenarios.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used this information in conjunction with the kinematic equations.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developed our own drive schedules and using the VSP calculation converted them into Operating Mode Distributions.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Queue link LOS D in the 35 mph scenario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is MOVES average speed </a:t>
            </a:r>
          </a:p>
          <a:p>
            <a:r>
              <a:rPr lang="en-US" baseline="0" dirty="0" smtClean="0"/>
              <a:t>Red is HCM generated </a:t>
            </a:r>
          </a:p>
          <a:p>
            <a:r>
              <a:rPr lang="en-US" baseline="0" dirty="0" smtClean="0"/>
              <a:t>Green is Georgia Tech provided.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baseline="0" dirty="0" smtClean="0"/>
              <a:t> variations compared to average speed for the queue segment.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 and NOX results.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important finding for getting a good representative operating mode distribution for the segment being modeled.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the Regional level analysis and how it was presented at A&amp;WMA in 2012 in San Antonio.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the Regional level was used to determine the input parameters we analyzed for the project level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Age Distribution was analyzed in the Regional Sensitivity we used arbitrary values to test the </a:t>
            </a:r>
            <a:r>
              <a:rPr lang="en-US" baseline="0" dirty="0" err="1" smtClean="0"/>
              <a:t>senstivity</a:t>
            </a:r>
            <a:r>
              <a:rPr lang="en-US" baseline="0" dirty="0" smtClean="0"/>
              <a:t>. For the project level we wanted to be more realistic.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reached out to an MPO to get real world data.  We used that real world data to obtain more realistic </a:t>
            </a:r>
            <a:r>
              <a:rPr lang="en-US" baseline="0" dirty="0" err="1" smtClean="0"/>
              <a:t>vairaions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the</a:t>
            </a:r>
            <a:r>
              <a:rPr lang="en-US" baseline="0" dirty="0" smtClean="0"/>
              <a:t> blue line being the national default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mention that</a:t>
            </a:r>
            <a:r>
              <a:rPr lang="en-US" baseline="0" dirty="0" smtClean="0"/>
              <a:t> we are aging the fleet in each scenario.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highlight that these ranges are realistic.  Even in scenario 5 we did observed some model years have that much variation at the high 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that</a:t>
            </a:r>
            <a:r>
              <a:rPr lang="en-US" baseline="0" dirty="0" smtClean="0"/>
              <a:t> the emissions rates increase as the fleet gets older and more </a:t>
            </a:r>
            <a:r>
              <a:rPr lang="en-US" baseline="0" dirty="0" err="1" smtClean="0"/>
              <a:t>vairable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again highlight that these ranges are observed from an actual MPO.  Shows how much the fleet can change for the same area in just a few years. </a:t>
            </a:r>
          </a:p>
          <a:p>
            <a:r>
              <a:rPr lang="en-US" baseline="0" dirty="0" smtClean="0"/>
              <a:t>Also, highlight that is shows how important it is to get the most recent age distribution.  For certain analyses it may be important to forecast possible aging of the fleet.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only show the passenger Car to Passenger Truck Ratio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Mentioned Ga. Tech for the Geographic area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Bullet:</a:t>
            </a:r>
            <a:r>
              <a:rPr lang="en-US" baseline="0" dirty="0" smtClean="0"/>
              <a:t> Passenger Trucks are much higher than passenger cars in MOVES.</a:t>
            </a:r>
          </a:p>
          <a:p>
            <a:r>
              <a:rPr lang="en-US" baseline="0" dirty="0" smtClean="0"/>
              <a:t>Truck Mix focused on Single Unit and Combination Truck Types.  MOVES Sources Types 52, 53,61, and 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4" name="Group 3" descr="Volpe with DOT logo" title="Volpe"/>
          <p:cNvGrpSpPr/>
          <p:nvPr userDrawn="1"/>
        </p:nvGrpSpPr>
        <p:grpSpPr>
          <a:xfrm>
            <a:off x="-76200" y="6151785"/>
            <a:ext cx="9296400" cy="1052702"/>
            <a:chOff x="-76200" y="6151785"/>
            <a:chExt cx="9296400" cy="1052702"/>
          </a:xfrm>
        </p:grpSpPr>
        <p:pic>
          <p:nvPicPr>
            <p:cNvPr id="7" name="Picture 6" descr="Volpe with DOT logo" title="Volpe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/>
            </a:stretch>
          </p:blipFill>
          <p:spPr>
            <a:xfrm>
              <a:off x="-76200" y="6151785"/>
              <a:ext cx="9296400" cy="1052702"/>
            </a:xfrm>
            <a:prstGeom prst="rect">
              <a:avLst/>
            </a:prstGeom>
          </p:spPr>
        </p:pic>
        <p:pic>
          <p:nvPicPr>
            <p:cNvPr id="9" name="Picture 8" descr="DotPptColorBlue.gif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315201" y="6400801"/>
              <a:ext cx="1123951" cy="2945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 userDrawn="1"/>
        </p:nvSpPr>
        <p:spPr>
          <a:xfrm>
            <a:off x="8534400" y="63788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noel@dot.gov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228602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MOVES Project Level Sensitivity Analysis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George Noel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2" y="5959674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National Transportation Systems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Center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" y="6285048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Volpe" title="Vol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5867400"/>
            <a:ext cx="1183564" cy="420624"/>
          </a:xfrm>
          <a:prstGeom prst="rect">
            <a:avLst/>
          </a:prstGeom>
        </p:spPr>
      </p:pic>
      <p:pic>
        <p:nvPicPr>
          <p:cNvPr id="18" name="Picture 17" descr="DOT logo" title="DO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03" y="5983224"/>
            <a:ext cx="301357" cy="299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5060" y="5983224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U.S. Department of Transportation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Office of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Secretary </a:t>
            </a:r>
            <a:r>
              <a:rPr 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 Transportation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John A. Volpe National Transportation Systems Center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60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Southern Transportation and Air Quality Summit (STAQS)</a:t>
            </a:r>
          </a:p>
          <a:p>
            <a:pPr algn="ctr"/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Atlanta, GA</a:t>
            </a:r>
          </a:p>
          <a:p>
            <a:pPr algn="ctr"/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August 13</a:t>
            </a:r>
            <a:r>
              <a:rPr lang="en-US" b="1" i="1" baseline="30000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th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, 2015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00"/>
            <a:ext cx="8422563" cy="31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Groupings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372"/>
              </p:ext>
            </p:extLst>
          </p:nvPr>
        </p:nvGraphicFramePr>
        <p:xfrm>
          <a:off x="685800" y="2590800"/>
          <a:ext cx="8001002" cy="3505202"/>
        </p:xfrm>
        <a:graphic>
          <a:graphicData uri="http://schemas.openxmlformats.org/drawingml/2006/table">
            <a:tbl>
              <a:tblPr firstRow="1" firstCol="1" bandRow="1"/>
              <a:tblGrid>
                <a:gridCol w="1523203"/>
                <a:gridCol w="1791019"/>
                <a:gridCol w="937356"/>
                <a:gridCol w="937356"/>
                <a:gridCol w="937356"/>
                <a:gridCol w="937356"/>
                <a:gridCol w="937356"/>
              </a:tblGrid>
              <a:tr h="663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Vehicle Age Range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 Age Fractions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0-3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4-7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-7.50%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8-12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13-17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18-30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Average Vehicle Age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Passenger Cars were put into five age groups</a:t>
            </a:r>
          </a:p>
          <a:p>
            <a:r>
              <a:rPr lang="en-US" altLang="en-US" sz="2800" dirty="0" smtClean="0"/>
              <a:t>Five Scenarios were analyzed</a:t>
            </a:r>
          </a:p>
          <a:p>
            <a:r>
              <a:rPr lang="en-US" altLang="en-US" sz="2800" dirty="0" smtClean="0"/>
              <a:t>Scenario 1 has the least amount of variation based upon the observed data</a:t>
            </a:r>
          </a:p>
          <a:p>
            <a:r>
              <a:rPr lang="en-US" altLang="en-US" sz="2800" dirty="0" smtClean="0"/>
              <a:t>Scenario 5 has the highest amount of variation base upon the observed data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657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69754"/>
              </p:ext>
            </p:extLst>
          </p:nvPr>
        </p:nvGraphicFramePr>
        <p:xfrm>
          <a:off x="304801" y="990600"/>
          <a:ext cx="8534400" cy="5035104"/>
        </p:xfrm>
        <a:graphic>
          <a:graphicData uri="http://schemas.openxmlformats.org/drawingml/2006/table">
            <a:tbl>
              <a:tblPr firstRow="1" firstCol="1" bandRow="1"/>
              <a:tblGrid>
                <a:gridCol w="2154082"/>
                <a:gridCol w="1145317"/>
                <a:gridCol w="1145317"/>
                <a:gridCol w="1582277"/>
                <a:gridCol w="1582277"/>
                <a:gridCol w="925130"/>
              </a:tblGrid>
              <a:tr h="35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Source 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Pollutant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Average Age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Emission Rate (gram/vehicle-mile)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Percent Change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rowSpan="2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1.484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1.516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2.15%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1.548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4.14%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1.604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1.653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10.24%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16.47%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X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0.2929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0.3017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2.91%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0.3104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5.63%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0.3246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9.76%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0.3367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12.99%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0.3700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20.84%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VOC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0.0398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2.88%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0.0439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9.51%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12.62%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0.0502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20.78%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PM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1.16%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2.27%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4.01%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5.56%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9.94%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5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Fleet Mix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Analyzed five cases to determine how sensitive fleet can be a specific MOVES link </a:t>
            </a:r>
          </a:p>
          <a:p>
            <a:r>
              <a:rPr lang="en-US" altLang="en-US" sz="2800" dirty="0" smtClean="0"/>
              <a:t>The five cases include</a:t>
            </a:r>
          </a:p>
          <a:p>
            <a:pPr lvl="1"/>
            <a:r>
              <a:rPr lang="en-US" dirty="0"/>
              <a:t>Geographic area comparisons of fleet </a:t>
            </a:r>
            <a:r>
              <a:rPr lang="en-US" dirty="0" smtClean="0"/>
              <a:t>mix(Georgia Tech provided data)</a:t>
            </a:r>
            <a:endParaRPr lang="en-US" dirty="0"/>
          </a:p>
          <a:p>
            <a:pPr lvl="1"/>
            <a:r>
              <a:rPr lang="en-US" dirty="0"/>
              <a:t>Passenger Car to Passenger Truck ratio </a:t>
            </a:r>
          </a:p>
          <a:p>
            <a:pPr lvl="1"/>
            <a:r>
              <a:rPr lang="en-US" dirty="0"/>
              <a:t>Percent Truck Mix </a:t>
            </a:r>
          </a:p>
          <a:p>
            <a:pPr lvl="1"/>
            <a:r>
              <a:rPr lang="en-US" dirty="0"/>
              <a:t>Truck Type Mix</a:t>
            </a:r>
          </a:p>
          <a:p>
            <a:pPr lvl="1"/>
            <a:r>
              <a:rPr lang="en-US" dirty="0"/>
              <a:t>Transit Bus Mix</a:t>
            </a:r>
          </a:p>
          <a:p>
            <a:pPr lvl="1"/>
            <a:endParaRPr lang="en-US" altLang="en-US" sz="22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10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Percent Truck Mix Sensitivity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382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Varied the truck mix while proportionally adjusting the other MOVES source types 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248400" cy="42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altLang="en-US" sz="2900" dirty="0" smtClean="0"/>
              <a:t>Percent Truck Mix Results</a:t>
            </a:r>
            <a:endParaRPr lang="en-US" sz="2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39275"/>
              </p:ext>
            </p:extLst>
          </p:nvPr>
        </p:nvGraphicFramePr>
        <p:xfrm>
          <a:off x="304800" y="1066800"/>
          <a:ext cx="8686800" cy="4952997"/>
        </p:xfrm>
        <a:graphic>
          <a:graphicData uri="http://schemas.openxmlformats.org/drawingml/2006/table">
            <a:tbl>
              <a:tblPr/>
              <a:tblGrid>
                <a:gridCol w="1152095"/>
                <a:gridCol w="2788071"/>
                <a:gridCol w="2419401"/>
                <a:gridCol w="2327233"/>
              </a:tblGrid>
              <a:tr h="418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Pollutant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Rate (gram/vehicle-mile)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Baseline_Highway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Truck Mix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117.99%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Baseline_Highway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Truck Mix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Truck Mix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 Speed and Operating Mode Distribution Comparison </a:t>
            </a:r>
            <a:endParaRPr 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19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Compared utilizing average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peed for a link to a user defined operating mode distribution</a:t>
            </a:r>
          </a:p>
          <a:p>
            <a:pPr lvl="1"/>
            <a:r>
              <a:rPr lang="en-US" altLang="en-US" sz="2200" dirty="0" smtClean="0"/>
              <a:t>When using average speed with MOVES, default drive schedules are applied</a:t>
            </a:r>
          </a:p>
          <a:p>
            <a:r>
              <a:rPr lang="en-US" altLang="en-US" sz="2800" dirty="0" smtClean="0"/>
              <a:t>Highway Capacity Manual (HCM) based drive schedules</a:t>
            </a:r>
          </a:p>
          <a:p>
            <a:r>
              <a:rPr lang="en-US" altLang="en-US" sz="2800" dirty="0" smtClean="0"/>
              <a:t>Georgia Tech provided operating mode distributions 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26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Analysis 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2192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Intersection </a:t>
            </a:r>
          </a:p>
          <a:p>
            <a:pPr lvl="1"/>
            <a:r>
              <a:rPr lang="en-US" altLang="en-US" sz="2200" dirty="0" smtClean="0"/>
              <a:t>25 mph, 35 mph, 45 mph approach speeds</a:t>
            </a:r>
          </a:p>
          <a:p>
            <a:pPr lvl="1"/>
            <a:r>
              <a:rPr lang="en-US" altLang="en-US" sz="2200" dirty="0" smtClean="0"/>
              <a:t>LOS B,D, and E </a:t>
            </a:r>
          </a:p>
          <a:p>
            <a:pPr lvl="1"/>
            <a:r>
              <a:rPr lang="en-US" altLang="en-US" sz="2200" dirty="0" smtClean="0"/>
              <a:t>Consisted of approach, queue, and departure (acceleration) links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048000"/>
            <a:ext cx="347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 mph Scenario Intersection Data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95800"/>
              </p:ext>
            </p:extLst>
          </p:nvPr>
        </p:nvGraphicFramePr>
        <p:xfrm>
          <a:off x="304800" y="3429000"/>
          <a:ext cx="8686800" cy="2429540"/>
        </p:xfrm>
        <a:graphic>
          <a:graphicData uri="http://schemas.openxmlformats.org/drawingml/2006/table">
            <a:tbl>
              <a:tblPr/>
              <a:tblGrid>
                <a:gridCol w="868680"/>
                <a:gridCol w="731520"/>
                <a:gridCol w="838200"/>
                <a:gridCol w="838200"/>
                <a:gridCol w="838200"/>
                <a:gridCol w="762000"/>
                <a:gridCol w="990600"/>
                <a:gridCol w="990600"/>
                <a:gridCol w="990600"/>
                <a:gridCol w="838200"/>
              </a:tblGrid>
              <a:tr h="838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Approach Speed (mph)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Signal Cycle Length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Yellow Time (seconds)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Green Time (seconds)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 Time (seconds)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Vehicle Headway (seconds)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Deceleration Rate (mph/s)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Acceleration Rate (mph/s)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Volume per Cycle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(Seconds)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1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5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Operating Mode Distributions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87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 </a:t>
            </a:r>
            <a:r>
              <a:rPr lang="en-US" b="1" dirty="0"/>
              <a:t>mph Intersection Scenario – Queue Links LOS D Operating Mode Distributions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48600" cy="43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3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Intersection Results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54270"/>
              </p:ext>
            </p:extLst>
          </p:nvPr>
        </p:nvGraphicFramePr>
        <p:xfrm>
          <a:off x="152400" y="914400"/>
          <a:ext cx="8839201" cy="5246907"/>
        </p:xfrm>
        <a:graphic>
          <a:graphicData uri="http://schemas.openxmlformats.org/drawingml/2006/table">
            <a:tbl>
              <a:tblPr/>
              <a:tblGrid>
                <a:gridCol w="2446274"/>
                <a:gridCol w="652339"/>
                <a:gridCol w="717573"/>
                <a:gridCol w="652339"/>
                <a:gridCol w="1092669"/>
                <a:gridCol w="1092669"/>
                <a:gridCol w="1092669"/>
                <a:gridCol w="1092669"/>
              </a:tblGrid>
              <a:tr h="857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Link Description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LinkID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Modeled Average Speed (mph)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Level of Service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 Emission Rate (gram/veh-mile)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 % Difference Compared to Average Speed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</a:t>
                      </a:r>
                      <a:r>
                        <a:rPr lang="en-US" sz="12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Rate (gram/veh-mile)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</a:t>
                      </a:r>
                      <a:r>
                        <a:rPr lang="en-US" sz="12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% Difference Compared to Average Speed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Average Speed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14.84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B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3.135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0.0214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HCM 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1.555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-50.40%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0.01506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-29.62%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GATech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1.644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-47.57%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0.0189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-11.72%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Average Speed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13.24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3.256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0.02276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HCM 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2.028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-37.71%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0.01679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-26.25%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GATech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1.842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-43.41%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0.02118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-6.95%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Average Speed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E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3.393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0.02356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HCM 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2.345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-30.89%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0.01877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-20.32%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Intersection Queue Link GATech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2.067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-39.07%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0.02302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-2.27%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0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MOVES2014 Comparison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/>
              <a:t>MOVES2014 compared with MOVES2010b</a:t>
            </a:r>
            <a:endParaRPr lang="en-US" altLang="en-US" sz="1600" dirty="0"/>
          </a:p>
          <a:p>
            <a:r>
              <a:rPr lang="en-US" altLang="en-US" dirty="0" smtClean="0"/>
              <a:t>National Scale</a:t>
            </a:r>
          </a:p>
          <a:p>
            <a:pPr lvl="1"/>
            <a:r>
              <a:rPr lang="en-US" altLang="en-US" dirty="0" smtClean="0"/>
              <a:t>Composite Emission Rates</a:t>
            </a:r>
          </a:p>
          <a:p>
            <a:pPr lvl="1"/>
            <a:r>
              <a:rPr lang="en-US" altLang="en-US" dirty="0" smtClean="0"/>
              <a:t>Source Type Emission Rates</a:t>
            </a:r>
          </a:p>
          <a:p>
            <a:r>
              <a:rPr lang="en-US" altLang="en-US" dirty="0" smtClean="0"/>
              <a:t>Project Scale</a:t>
            </a:r>
          </a:p>
          <a:p>
            <a:pPr lvl="1"/>
            <a:r>
              <a:rPr lang="en-US" altLang="en-US" dirty="0" smtClean="0"/>
              <a:t>Composite Emission Rates</a:t>
            </a:r>
          </a:p>
          <a:p>
            <a:pPr lvl="1"/>
            <a:r>
              <a:rPr lang="en-US" altLang="en-US" dirty="0" smtClean="0"/>
              <a:t>Source Type Emission Rates</a:t>
            </a:r>
          </a:p>
        </p:txBody>
      </p:sp>
    </p:spTree>
    <p:extLst>
      <p:ext uri="{BB962C8B-B14F-4D97-AF65-F5344CB8AC3E}">
        <p14:creationId xmlns:p14="http://schemas.microsoft.com/office/powerpoint/2010/main" val="398964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 smtClean="0"/>
              <a:t>Background</a:t>
            </a:r>
            <a:endParaRPr lang="en-US" kern="0" dirty="0"/>
          </a:p>
          <a:p>
            <a:pPr>
              <a:defRPr/>
            </a:pPr>
            <a:r>
              <a:rPr lang="en-US" kern="0" dirty="0" smtClean="0"/>
              <a:t>Sensitivity Analyses </a:t>
            </a:r>
          </a:p>
          <a:p>
            <a:pPr lvl="1">
              <a:defRPr/>
            </a:pPr>
            <a:r>
              <a:rPr lang="en-US" kern="0" dirty="0" smtClean="0"/>
              <a:t>MOVES2010a – Regional Level</a:t>
            </a:r>
          </a:p>
          <a:p>
            <a:pPr lvl="1">
              <a:defRPr/>
            </a:pPr>
            <a:r>
              <a:rPr lang="en-US" kern="0" dirty="0" smtClean="0"/>
              <a:t>MOVES2010b – Project Level</a:t>
            </a:r>
          </a:p>
          <a:p>
            <a:pPr lvl="1">
              <a:defRPr/>
            </a:pPr>
            <a:r>
              <a:rPr lang="en-US" kern="0" dirty="0" smtClean="0"/>
              <a:t>MOVES2014 – Comparison with MOVES2010b National Level and Project Level</a:t>
            </a:r>
            <a:endParaRPr lang="en-US" kern="0" dirty="0"/>
          </a:p>
          <a:p>
            <a:pPr>
              <a:defRPr/>
            </a:pPr>
            <a:r>
              <a:rPr lang="en-US" kern="0" dirty="0" smtClean="0"/>
              <a:t>Results</a:t>
            </a:r>
          </a:p>
          <a:p>
            <a:pPr>
              <a:defRPr/>
            </a:pPr>
            <a:r>
              <a:rPr lang="en-US" kern="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MOVES2014 NOx National Scale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212080" cy="378523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05804"/>
              </p:ext>
            </p:extLst>
          </p:nvPr>
        </p:nvGraphicFramePr>
        <p:xfrm>
          <a:off x="381000" y="4495800"/>
          <a:ext cx="8229600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23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pollutantName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yearId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MOVES2010b Emission Rate (gram/mile)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MOVES 2014 Emission Rate (gram/mile)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MOVES2014 Percent Difference to MOVES2010b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192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Oxides of Nitrogen (NOx)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23.92%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6.58%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-8.56%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-28.10%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-38.59%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-41.52%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0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MOVES2014 Comparison to MOVES2010b Project Level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72200" cy="448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0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163834" cy="44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MOVES2014 Comparison to MOVES2010b Project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7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35052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hlinkClick r:id="rId2"/>
              </a:rPr>
              <a:t>Email: george.noel@dot.gov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0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/>
              <a:t>Sensitivity analyses sponsored by Federal Highway Administration (FHWA)</a:t>
            </a:r>
            <a:endParaRPr lang="en-US" altLang="en-US" sz="1600" dirty="0" smtClean="0"/>
          </a:p>
          <a:p>
            <a:r>
              <a:rPr lang="en-US" altLang="en-US" dirty="0" smtClean="0"/>
              <a:t>MOVES2010a Regional Level Sensitivity Analysis </a:t>
            </a:r>
          </a:p>
          <a:p>
            <a:pPr lvl="1"/>
            <a:r>
              <a:rPr lang="en-US" altLang="en-US" sz="2000" dirty="0" smtClean="0"/>
              <a:t>Report released in December of 2012</a:t>
            </a:r>
            <a:endParaRPr lang="en-US" dirty="0" smtClean="0"/>
          </a:p>
          <a:p>
            <a:r>
              <a:rPr lang="en-US" dirty="0" smtClean="0"/>
              <a:t>MOVES2010b Project Level Sensitivity Analysis</a:t>
            </a:r>
          </a:p>
          <a:p>
            <a:pPr lvl="1"/>
            <a:r>
              <a:rPr lang="en-US" dirty="0" smtClean="0"/>
              <a:t>Was a follow up analysis to MOVES2010a Regional Level Sensitivity Analysis</a:t>
            </a:r>
          </a:p>
          <a:p>
            <a:pPr lvl="1"/>
            <a:r>
              <a:rPr lang="en-US" dirty="0" smtClean="0"/>
              <a:t>Completed March 2014</a:t>
            </a:r>
          </a:p>
          <a:p>
            <a:r>
              <a:rPr lang="en-US" dirty="0" smtClean="0"/>
              <a:t>MOVES 2014 Comparison with MOVES2010b</a:t>
            </a:r>
          </a:p>
          <a:p>
            <a:pPr lvl="1"/>
            <a:r>
              <a:rPr lang="en-US" dirty="0" smtClean="0"/>
              <a:t>Conducted summer/fall of 2014 </a:t>
            </a:r>
          </a:p>
          <a:p>
            <a:pPr lvl="1"/>
            <a:r>
              <a:rPr lang="en-US" dirty="0" smtClean="0"/>
              <a:t>National Level and Project Level comparison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Level Sensitivity Analysis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/>
              <a:t>MOVES2010a was utilized</a:t>
            </a:r>
            <a:endParaRPr lang="en-US" altLang="en-US" sz="1600" dirty="0" smtClean="0"/>
          </a:p>
          <a:p>
            <a:r>
              <a:rPr lang="en-US" altLang="en-US" dirty="0" smtClean="0"/>
              <a:t>Parameters analyzed</a:t>
            </a:r>
          </a:p>
          <a:p>
            <a:pPr lvl="1"/>
            <a:r>
              <a:rPr lang="en-US" altLang="en-US" dirty="0" smtClean="0"/>
              <a:t>Temperature</a:t>
            </a:r>
          </a:p>
          <a:p>
            <a:pPr lvl="2"/>
            <a:r>
              <a:rPr lang="en-US" altLang="en-US" dirty="0" smtClean="0"/>
              <a:t>Running Emissions and Starts</a:t>
            </a:r>
            <a:endParaRPr lang="en-US" altLang="en-US" dirty="0"/>
          </a:p>
          <a:p>
            <a:pPr lvl="1"/>
            <a:r>
              <a:rPr lang="en-US" altLang="en-US" dirty="0"/>
              <a:t>Humidity</a:t>
            </a:r>
          </a:p>
          <a:p>
            <a:pPr lvl="1"/>
            <a:r>
              <a:rPr lang="en-US" altLang="en-US" dirty="0"/>
              <a:t>Year</a:t>
            </a:r>
          </a:p>
          <a:p>
            <a:pPr lvl="1"/>
            <a:r>
              <a:rPr lang="en-US" altLang="en-US" dirty="0"/>
              <a:t>Age Distribution </a:t>
            </a:r>
          </a:p>
          <a:p>
            <a:pPr lvl="1"/>
            <a:r>
              <a:rPr lang="en-US" altLang="en-US" dirty="0"/>
              <a:t>Average Speed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65715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PM2.5 Temperature Sensitivity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972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20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Level Sensitivity Analysis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/>
              <a:t>MOVES2010b was utilized</a:t>
            </a:r>
            <a:endParaRPr lang="en-US" altLang="en-US" sz="1600" dirty="0" smtClean="0"/>
          </a:p>
          <a:p>
            <a:r>
              <a:rPr lang="en-US" altLang="en-US" dirty="0" smtClean="0"/>
              <a:t>Parameters analyzed</a:t>
            </a:r>
          </a:p>
          <a:p>
            <a:pPr lvl="1"/>
            <a:r>
              <a:rPr lang="en-US" altLang="en-US" dirty="0" smtClean="0"/>
              <a:t>Age Distribution</a:t>
            </a:r>
          </a:p>
          <a:p>
            <a:pPr lvl="1"/>
            <a:r>
              <a:rPr lang="en-US" altLang="en-US" dirty="0" smtClean="0"/>
              <a:t>Fleet Mixture</a:t>
            </a:r>
            <a:endParaRPr lang="en-US" altLang="en-US" dirty="0"/>
          </a:p>
          <a:p>
            <a:pPr lvl="1"/>
            <a:r>
              <a:rPr lang="en-US" altLang="en-US" dirty="0" smtClean="0"/>
              <a:t>Average Speed and Operating Mode Distribution Comparison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86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 Distribution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305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Age Distribution was analyzed for the Regional Level Sensitivity Analysis</a:t>
            </a:r>
          </a:p>
          <a:p>
            <a:r>
              <a:rPr lang="en-US" altLang="en-US" sz="2800" dirty="0" smtClean="0"/>
              <a:t>The Project Level Analysis applied more meaningful variations</a:t>
            </a:r>
          </a:p>
          <a:p>
            <a:pPr lvl="1"/>
            <a:r>
              <a:rPr lang="en-US" altLang="en-US" sz="2400" dirty="0" smtClean="0"/>
              <a:t>Reached out to the Metropolitan Washington Council of Governments (MWCOG) to obtain data. </a:t>
            </a:r>
            <a:endParaRPr lang="en-US" altLang="en-US" sz="1200" dirty="0" smtClean="0"/>
          </a:p>
          <a:p>
            <a:r>
              <a:rPr lang="en-US" altLang="en-US" sz="2800" dirty="0" smtClean="0"/>
              <a:t>Analyzed multiple vehicle types</a:t>
            </a:r>
          </a:p>
          <a:p>
            <a:pPr lvl="1"/>
            <a:r>
              <a:rPr lang="en-US" altLang="en-US" sz="2400" dirty="0" smtClean="0"/>
              <a:t>Passenger Cars</a:t>
            </a:r>
          </a:p>
          <a:p>
            <a:pPr lvl="1"/>
            <a:r>
              <a:rPr lang="en-US" altLang="en-US" sz="2400" dirty="0" smtClean="0"/>
              <a:t>Transit Buses</a:t>
            </a:r>
          </a:p>
          <a:p>
            <a:pPr lvl="1"/>
            <a:r>
              <a:rPr lang="en-US" altLang="en-US" sz="2400" dirty="0" smtClean="0"/>
              <a:t>Single Unit Trucks</a:t>
            </a:r>
          </a:p>
          <a:p>
            <a:pPr lvl="1"/>
            <a:r>
              <a:rPr lang="en-US" altLang="en-US" sz="2400" dirty="0" smtClean="0"/>
              <a:t>Combination Trucks </a:t>
            </a:r>
          </a:p>
        </p:txBody>
      </p:sp>
    </p:spTree>
    <p:extLst>
      <p:ext uri="{BB962C8B-B14F-4D97-AF65-F5344CB8AC3E}">
        <p14:creationId xmlns:p14="http://schemas.microsoft.com/office/powerpoint/2010/main" val="326383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 Distribution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447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MWCOG provided data for 2005, 2008, and 2011</a:t>
            </a:r>
          </a:p>
          <a:p>
            <a:r>
              <a:rPr lang="en-US" altLang="en-US" sz="2800" dirty="0" smtClean="0"/>
              <a:t>The data showed the fleet aging throughout the years</a:t>
            </a:r>
          </a:p>
          <a:p>
            <a:endParaRPr lang="en-US" altLang="en-US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96000" cy="3271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6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Trends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More variable for newer model years</a:t>
            </a:r>
          </a:p>
          <a:p>
            <a:r>
              <a:rPr lang="en-US" altLang="en-US" sz="2800" dirty="0" smtClean="0"/>
              <a:t>Less variable for latter years</a:t>
            </a:r>
          </a:p>
          <a:p>
            <a:r>
              <a:rPr lang="en-US" altLang="en-US" sz="2800" dirty="0" smtClean="0"/>
              <a:t>Age Groupings were based on these observed trends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/>
        </p:blipFill>
        <p:spPr bwMode="auto">
          <a:xfrm>
            <a:off x="1600200" y="2286000"/>
            <a:ext cx="6019800" cy="373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3614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0CE8E52D997498F4D664B4C35548C" ma:contentTypeVersion="5" ma:contentTypeDescription="Create a new document." ma:contentTypeScope="" ma:versionID="dce2fe013db701b5247b949854c11692">
  <xsd:schema xmlns:xsd="http://www.w3.org/2001/XMLSchema" xmlns:xs="http://www.w3.org/2001/XMLSchema" xmlns:p="http://schemas.microsoft.com/office/2006/metadata/properties" xmlns:ns2="06aae0be-d389-4f48-9606-fc9cb0e35bd7" targetNamespace="http://schemas.microsoft.com/office/2006/metadata/properties" ma:root="true" ma:fieldsID="89048ad632b2875d17b23f55cb65f9de" ns2:_="">
    <xsd:import namespace="06aae0be-d389-4f48-9606-fc9cb0e35bd7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Order_x0020_Number" minOccurs="0"/>
                <xsd:element ref="ns2:Thumbnail_x0020_Imag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e0be-d389-4f48-9606-fc9cb0e35bd7" elementFormDefault="qualified">
    <xsd:import namespace="http://schemas.microsoft.com/office/2006/documentManagement/types"/>
    <xsd:import namespace="http://schemas.microsoft.com/office/infopath/2007/PartnerControls"/>
    <xsd:element name="Content_x0020_Type" ma:index="8" nillable="true" ma:displayName="Document Type" ma:description="What type of content is this? Is it a part of the Communications Toolkit or is this a powerpoint template?" ma:internalName="Content_x0020_Type">
      <xsd:simpleType>
        <xsd:restriction base="dms:Text">
          <xsd:maxLength value="255"/>
        </xsd:restriction>
      </xsd:simpleType>
    </xsd:element>
    <xsd:element name="Order_x0020_Number" ma:index="9" nillable="true" ma:displayName="Order Number" ma:internalName="Order_x0020_Number">
      <xsd:simpleType>
        <xsd:restriction base="dms:Number"/>
      </xsd:simpleType>
    </xsd:element>
    <xsd:element name="Thumbnail_x0020_Image" ma:index="10" nillable="true" ma:displayName="Thumbnail Image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Type xmlns="06aae0be-d389-4f48-9606-fc9cb0e35bd7">PowerPoint Presentations</Content_x0020_Type>
    <Order_x0020_Number xmlns="06aae0be-d389-4f48-9606-fc9cb0e35bd7">2</Order_x0020_Number>
    <Thumbnail_x0020_Image xmlns="06aae0be-d389-4f48-9606-fc9cb0e35bd7">
      <Url>http://spmain.volpe.dot.gov/sites/Tools/Communications/PublishingImages/ppt_template_button.png</Url>
      <Description xsi:nil="true"/>
    </Thumbnail_x0020_Image>
    <Description0 xmlns="06aae0be-d389-4f48-9606-fc9cb0e35b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74713-0C04-499B-98CA-7972678A0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ae0be-d389-4f48-9606-fc9cb0e35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F94DA-2608-46E7-88C7-247AD4CCC6B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06aae0be-d389-4f48-9606-fc9cb0e35bd7"/>
  </ds:schemaRefs>
</ds:datastoreItem>
</file>

<file path=customXml/itemProps3.xml><?xml version="1.0" encoding="utf-8"?>
<ds:datastoreItem xmlns:ds="http://schemas.openxmlformats.org/officeDocument/2006/customXml" ds:itemID="{2ED7B703-556D-4F5D-A735-01639AF2CE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1707</Words>
  <Application>Microsoft Office PowerPoint</Application>
  <PresentationFormat>On-screen Show (4:3)</PresentationFormat>
  <Paragraphs>507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Title and Content</vt:lpstr>
      <vt:lpstr>PowerPoint Presentation</vt:lpstr>
      <vt:lpstr>Overview</vt:lpstr>
      <vt:lpstr>Background</vt:lpstr>
      <vt:lpstr>Regional Level Sensitivity Analysis</vt:lpstr>
      <vt:lpstr>PM2.5 Temperature Sensitivity </vt:lpstr>
      <vt:lpstr>Project Level Sensitivity Analysis</vt:lpstr>
      <vt:lpstr>Age Distribution</vt:lpstr>
      <vt:lpstr>Age Distribution </vt:lpstr>
      <vt:lpstr>Passenger Car Age Distribution Trends</vt:lpstr>
      <vt:lpstr>Passenger Car Age Distribution Groupings</vt:lpstr>
      <vt:lpstr>Passenger Car Age Distribution Results</vt:lpstr>
      <vt:lpstr>Fleet Mix</vt:lpstr>
      <vt:lpstr>Percent Truck Mix Sensitivity</vt:lpstr>
      <vt:lpstr>Percent Truck Mix Results</vt:lpstr>
      <vt:lpstr>Average Speed and Operating Mode Distribution Comparison </vt:lpstr>
      <vt:lpstr>Intersection Analysis </vt:lpstr>
      <vt:lpstr>Operating Mode Distributions</vt:lpstr>
      <vt:lpstr>Intersection Results</vt:lpstr>
      <vt:lpstr>MOVES2014 Comparison</vt:lpstr>
      <vt:lpstr>MOVES2014 NOx National Scale </vt:lpstr>
      <vt:lpstr>MOVES2014 Comparison to MOVES2010b Project Level</vt:lpstr>
      <vt:lpstr>MOVES2014 Comparison to MOVES2010b Project Level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Ferrante, Amanda (VOLPE)</cp:lastModifiedBy>
  <cp:revision>72</cp:revision>
  <dcterms:created xsi:type="dcterms:W3CDTF">2012-06-27T19:30:13Z</dcterms:created>
  <dcterms:modified xsi:type="dcterms:W3CDTF">2016-08-15T19:16:08Z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0x010100E4C0CE8E52D997498F4D664B4C35548C</vt:lpwstr>
  </property>
  <property fmtid="{D5CDD505-2E9C-101B-9397-08002B2CF9AE}" pid="3" name="Order">
    <vt:r8>3100</vt:r8>
  </property>
</Properties>
</file>