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60" r:id="rId6"/>
    <p:sldId id="261" r:id="rId7"/>
    <p:sldId id="289" r:id="rId8"/>
    <p:sldId id="262" r:id="rId9"/>
    <p:sldId id="263" r:id="rId10"/>
    <p:sldId id="264" r:id="rId11"/>
    <p:sldId id="265" r:id="rId12"/>
    <p:sldId id="267" r:id="rId13"/>
    <p:sldId id="271" r:id="rId14"/>
    <p:sldId id="272" r:id="rId15"/>
    <p:sldId id="277" r:id="rId16"/>
    <p:sldId id="276"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73647" autoAdjust="0"/>
  </p:normalViewPr>
  <p:slideViewPr>
    <p:cSldViewPr>
      <p:cViewPr>
        <p:scale>
          <a:sx n="66" d="100"/>
          <a:sy n="66" d="100"/>
        </p:scale>
        <p:origin x="-4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FEDB6-6D9D-4A99-9870-F954D4D54096}" type="datetimeFigureOut">
              <a:rPr lang="en-US" smtClean="0"/>
              <a:pPr/>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9A16B-8080-4497-A731-6F7F64D8BEB7}" type="slidenum">
              <a:rPr lang="en-US" smtClean="0"/>
              <a:pPr/>
              <a:t>‹#›</a:t>
            </a:fld>
            <a:endParaRPr lang="en-US"/>
          </a:p>
        </p:txBody>
      </p:sp>
    </p:spTree>
    <p:extLst>
      <p:ext uri="{BB962C8B-B14F-4D97-AF65-F5344CB8AC3E}">
        <p14:creationId xmlns:p14="http://schemas.microsoft.com/office/powerpoint/2010/main" val="426953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4DC7F2-1845-414A-856A-6D1696A05AB9}" type="slidenum">
              <a:rPr lang="en-US" smtClean="0"/>
              <a:pPr/>
              <a:t>1</a:t>
            </a:fld>
            <a:endParaRPr lang="en-US"/>
          </a:p>
        </p:txBody>
      </p:sp>
    </p:spTree>
    <p:extLst>
      <p:ext uri="{BB962C8B-B14F-4D97-AF65-F5344CB8AC3E}">
        <p14:creationId xmlns:p14="http://schemas.microsoft.com/office/powerpoint/2010/main" val="346420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emissions and fuel consumption rates association with each event that occurs during the inspection process.  </a:t>
            </a:r>
          </a:p>
          <a:p>
            <a:endParaRPr lang="en-US" baseline="0" dirty="0" smtClean="0"/>
          </a:p>
          <a:p>
            <a:r>
              <a:rPr lang="en-US" baseline="0" dirty="0" smtClean="0"/>
              <a:t>The “Event Type” is one emissions component of the entire inspection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11</a:t>
            </a:fld>
            <a:endParaRPr lang="en-US"/>
          </a:p>
        </p:txBody>
      </p:sp>
    </p:spTree>
    <p:extLst>
      <p:ext uri="{BB962C8B-B14F-4D97-AF65-F5344CB8AC3E}">
        <p14:creationId xmlns:p14="http://schemas.microsoft.com/office/powerpoint/2010/main" val="166401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2</a:t>
            </a:fld>
            <a:endParaRPr lang="en-US"/>
          </a:p>
        </p:txBody>
      </p:sp>
    </p:spTree>
    <p:extLst>
      <p:ext uri="{BB962C8B-B14F-4D97-AF65-F5344CB8AC3E}">
        <p14:creationId xmlns:p14="http://schemas.microsoft.com/office/powerpoint/2010/main" val="69307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D19A16B-8080-4497-A731-6F7F64D8BEB7}" type="slidenum">
              <a:rPr lang="en-US" smtClean="0"/>
              <a:pPr/>
              <a:t>3</a:t>
            </a:fld>
            <a:endParaRPr lang="en-US"/>
          </a:p>
        </p:txBody>
      </p:sp>
    </p:spTree>
    <p:extLst>
      <p:ext uri="{BB962C8B-B14F-4D97-AF65-F5344CB8AC3E}">
        <p14:creationId xmlns:p14="http://schemas.microsoft.com/office/powerpoint/2010/main" val="45380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4</a:t>
            </a:fld>
            <a:endParaRPr lang="en-US"/>
          </a:p>
        </p:txBody>
      </p:sp>
    </p:spTree>
    <p:extLst>
      <p:ext uri="{BB962C8B-B14F-4D97-AF65-F5344CB8AC3E}">
        <p14:creationId xmlns:p14="http://schemas.microsoft.com/office/powerpoint/2010/main" val="404150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D19A16B-8080-4497-A731-6F7F64D8BEB7}" type="slidenum">
              <a:rPr lang="en-US" smtClean="0"/>
              <a:pPr/>
              <a:t>5</a:t>
            </a:fld>
            <a:endParaRPr lang="en-US"/>
          </a:p>
        </p:txBody>
      </p:sp>
    </p:spTree>
    <p:extLst>
      <p:ext uri="{BB962C8B-B14F-4D97-AF65-F5344CB8AC3E}">
        <p14:creationId xmlns:p14="http://schemas.microsoft.com/office/powerpoint/2010/main" val="44748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6</a:t>
            </a:fld>
            <a:endParaRPr lang="en-US"/>
          </a:p>
        </p:txBody>
      </p:sp>
    </p:spTree>
    <p:extLst>
      <p:ext uri="{BB962C8B-B14F-4D97-AF65-F5344CB8AC3E}">
        <p14:creationId xmlns:p14="http://schemas.microsoft.com/office/powerpoint/2010/main" val="28818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7</a:t>
            </a:fld>
            <a:endParaRPr lang="en-US"/>
          </a:p>
        </p:txBody>
      </p:sp>
    </p:spTree>
    <p:extLst>
      <p:ext uri="{BB962C8B-B14F-4D97-AF65-F5344CB8AC3E}">
        <p14:creationId xmlns:p14="http://schemas.microsoft.com/office/powerpoint/2010/main" val="339618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9</a:t>
            </a:fld>
            <a:endParaRPr lang="en-US"/>
          </a:p>
        </p:txBody>
      </p:sp>
    </p:spTree>
    <p:extLst>
      <p:ext uri="{BB962C8B-B14F-4D97-AF65-F5344CB8AC3E}">
        <p14:creationId xmlns:p14="http://schemas.microsoft.com/office/powerpoint/2010/main" val="196606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10</a:t>
            </a:fld>
            <a:endParaRPr lang="en-US"/>
          </a:p>
        </p:txBody>
      </p:sp>
    </p:spTree>
    <p:extLst>
      <p:ext uri="{BB962C8B-B14F-4D97-AF65-F5344CB8AC3E}">
        <p14:creationId xmlns:p14="http://schemas.microsoft.com/office/powerpoint/2010/main" val="171405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57809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82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3659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093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716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457200" y="16002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84029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251459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2"/>
          <p:cNvSpPr>
            <a:spLocks noGrp="1"/>
          </p:cNvSpPr>
          <p:nvPr>
            <p:ph idx="10"/>
          </p:nvPr>
        </p:nvSpPr>
        <p:spPr>
          <a:xfrm>
            <a:off x="4724400" y="1600201"/>
            <a:ext cx="3962400" cy="2286000"/>
          </a:xfrm>
        </p:spPr>
        <p:txBody>
          <a:bodyPr/>
          <a:lstStyle>
            <a:lvl1pPr>
              <a:buNone/>
              <a:defRPr/>
            </a:lvl1pPr>
          </a:lstStyle>
          <a:p>
            <a:pPr lvl="0"/>
            <a:endParaRPr lang="en-US" dirty="0"/>
          </a:p>
        </p:txBody>
      </p:sp>
      <p:sp>
        <p:nvSpPr>
          <p:cNvPr id="6" name="Content Placeholder 2"/>
          <p:cNvSpPr>
            <a:spLocks noGrp="1"/>
          </p:cNvSpPr>
          <p:nvPr>
            <p:ph idx="11"/>
          </p:nvPr>
        </p:nvSpPr>
        <p:spPr>
          <a:xfrm>
            <a:off x="457200" y="4114801"/>
            <a:ext cx="8229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9525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63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146463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4394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165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04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24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28849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4" name="Group 3" descr="Volpe with DOT logo" title="Volpe"/>
          <p:cNvGrpSpPr/>
          <p:nvPr userDrawn="1"/>
        </p:nvGrpSpPr>
        <p:grpSpPr>
          <a:xfrm>
            <a:off x="-76200" y="6151785"/>
            <a:ext cx="9296400" cy="1052702"/>
            <a:chOff x="-76200" y="6151785"/>
            <a:chExt cx="9296400" cy="1052702"/>
          </a:xfrm>
        </p:grpSpPr>
        <p:pic>
          <p:nvPicPr>
            <p:cNvPr id="7" name="Picture 6" descr="Volpe with DOT logo" title="Volpe"/>
            <p:cNvPicPr>
              <a:picLocks noChangeAspect="1"/>
            </p:cNvPicPr>
            <p:nvPr userDrawn="1"/>
          </p:nvPicPr>
          <p:blipFill>
            <a:blip r:embed="rId15">
              <a:duotone>
                <a:schemeClr val="accent3">
                  <a:shade val="45000"/>
                  <a:satMod val="135000"/>
                </a:schemeClr>
                <a:prstClr val="white"/>
              </a:duotone>
              <a:alphaModFix amt="50000"/>
            </a:blip>
            <a:stretch>
              <a:fillRect/>
            </a:stretch>
          </p:blipFill>
          <p:spPr>
            <a:xfrm>
              <a:off x="-76200" y="6151785"/>
              <a:ext cx="9296400" cy="1052702"/>
            </a:xfrm>
            <a:prstGeom prst="rect">
              <a:avLst/>
            </a:prstGeom>
          </p:spPr>
        </p:pic>
        <p:pic>
          <p:nvPicPr>
            <p:cNvPr id="9" name="Picture 8" descr="DotPptColorBlue.gif"/>
            <p:cNvPicPr>
              <a:picLocks noChangeAspect="1"/>
            </p:cNvPicPr>
            <p:nvPr userDrawn="1"/>
          </p:nvPicPr>
          <p:blipFill>
            <a:blip r:embed="rId16"/>
            <a:stretch>
              <a:fillRect/>
            </a:stretch>
          </p:blipFill>
          <p:spPr>
            <a:xfrm>
              <a:off x="7315201" y="6400801"/>
              <a:ext cx="1123951" cy="294572"/>
            </a:xfrm>
            <a:prstGeom prst="rect">
              <a:avLst/>
            </a:prstGeom>
          </p:spPr>
        </p:pic>
      </p:grpSp>
      <p:sp>
        <p:nvSpPr>
          <p:cNvPr id="5" name="TextBox 4"/>
          <p:cNvSpPr txBox="1"/>
          <p:nvPr userDrawn="1"/>
        </p:nvSpPr>
        <p:spPr>
          <a:xfrm>
            <a:off x="8534400" y="6378810"/>
            <a:ext cx="457200" cy="338554"/>
          </a:xfrm>
          <a:prstGeom prst="rect">
            <a:avLst/>
          </a:prstGeom>
          <a:noFill/>
        </p:spPr>
        <p:txBody>
          <a:bodyPr wrap="square" rtlCol="0">
            <a:spAutoFit/>
          </a:bodyPr>
          <a:lstStyle/>
          <a:p>
            <a:fld id="{B91C7BA6-543E-4982-BACB-38F0AA2CC06A}" type="slidenum">
              <a:rPr lang="en-US" sz="1600" smtClean="0">
                <a:solidFill>
                  <a:schemeClr val="bg1">
                    <a:lumMod val="50000"/>
                  </a:schemeClr>
                </a:solidFill>
              </a:rPr>
              <a:t>‹#›</a:t>
            </a:fld>
            <a:endParaRPr lang="en-US" sz="1600" dirty="0">
              <a:solidFill>
                <a:schemeClr val="bg1">
                  <a:lumMod val="50000"/>
                </a:schemeClr>
              </a:solidFill>
            </a:endParaRPr>
          </a:p>
        </p:txBody>
      </p:sp>
    </p:spTree>
    <p:extLst>
      <p:ext uri="{BB962C8B-B14F-4D97-AF65-F5344CB8AC3E}">
        <p14:creationId xmlns:p14="http://schemas.microsoft.com/office/powerpoint/2010/main" val="100658049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p:titleStyle>
    <p:body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aedt.faa.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aedt.faa.gov/" TargetMode="External"/><Relationship Id="rId2" Type="http://schemas.openxmlformats.org/officeDocument/2006/relationships/hyperlink" Target="mailto:george.noel@dot.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28600" y="228602"/>
            <a:ext cx="8686800" cy="892552"/>
          </a:xfrm>
          <a:prstGeom prst="rect">
            <a:avLst/>
          </a:prstGeom>
          <a:noFill/>
        </p:spPr>
        <p:txBody>
          <a:bodyPr wrap="square" rtlCol="0">
            <a:spAutoFit/>
          </a:bodyPr>
          <a:lstStyle/>
          <a:p>
            <a:pPr algn="ctr"/>
            <a:r>
              <a:rPr lang="en-US" sz="2600" b="1" dirty="0">
                <a:solidFill>
                  <a:schemeClr val="tx2">
                    <a:lumMod val="75000"/>
                  </a:schemeClr>
                </a:solidFill>
              </a:rPr>
              <a:t>Methodology for Using AEDT and MOVES for Airport Air Quality Analyses </a:t>
            </a:r>
            <a:endParaRPr lang="en-US" sz="2400" spc="-150" dirty="0">
              <a:solidFill>
                <a:schemeClr val="accent3">
                  <a:lumMod val="75000"/>
                </a:schemeClr>
              </a:solidFill>
              <a:latin typeface="Arial"/>
              <a:ea typeface="Arial Unicode MS" pitchFamily="34" charset="-128"/>
              <a:cs typeface="Arial"/>
            </a:endParaRPr>
          </a:p>
        </p:txBody>
      </p:sp>
      <p:sp>
        <p:nvSpPr>
          <p:cNvPr id="4" name="TextBox 3"/>
          <p:cNvSpPr txBox="1"/>
          <p:nvPr/>
        </p:nvSpPr>
        <p:spPr>
          <a:xfrm>
            <a:off x="228600" y="1295400"/>
            <a:ext cx="8534400" cy="400110"/>
          </a:xfrm>
          <a:prstGeom prst="rect">
            <a:avLst/>
          </a:prstGeom>
          <a:noFill/>
        </p:spPr>
        <p:txBody>
          <a:bodyPr wrap="square" rtlCol="0">
            <a:spAutoFit/>
          </a:bodyPr>
          <a:lstStyle/>
          <a:p>
            <a:pPr algn="ctr"/>
            <a:r>
              <a:rPr lang="en-US" sz="2000" b="1" i="1" dirty="0" smtClean="0">
                <a:solidFill>
                  <a:schemeClr val="accent3">
                    <a:lumMod val="75000"/>
                  </a:schemeClr>
                </a:solidFill>
                <a:latin typeface="Corbel"/>
                <a:cs typeface="Corbel"/>
              </a:rPr>
              <a:t>George Noel</a:t>
            </a:r>
            <a:endParaRPr lang="en-US" sz="2000" b="1" i="1" dirty="0">
              <a:solidFill>
                <a:schemeClr val="accent3">
                  <a:lumMod val="75000"/>
                </a:schemeClr>
              </a:solidFill>
              <a:latin typeface="Corbel"/>
              <a:cs typeface="Corbel"/>
            </a:endParaRPr>
          </a:p>
        </p:txBody>
      </p:sp>
      <p:sp>
        <p:nvSpPr>
          <p:cNvPr id="19" name="TextBox 18"/>
          <p:cNvSpPr txBox="1"/>
          <p:nvPr/>
        </p:nvSpPr>
        <p:spPr>
          <a:xfrm>
            <a:off x="1524002" y="5959674"/>
            <a:ext cx="3505199" cy="307777"/>
          </a:xfrm>
          <a:prstGeom prst="rect">
            <a:avLst/>
          </a:prstGeom>
          <a:noFill/>
        </p:spPr>
        <p:txBody>
          <a:bodyPr wrap="square" rtlCol="0">
            <a:spAutoFit/>
          </a:bodyPr>
          <a:lstStyle/>
          <a:p>
            <a:pPr algn="r"/>
            <a:r>
              <a:rPr lang="en-US" sz="1400" dirty="0" smtClean="0">
                <a:solidFill>
                  <a:schemeClr val="accent3">
                    <a:lumMod val="75000"/>
                  </a:schemeClr>
                </a:solidFill>
                <a:latin typeface="Calibri"/>
                <a:ea typeface="Arial Unicode MS" pitchFamily="34" charset="-128"/>
                <a:cs typeface="Calibri"/>
              </a:rPr>
              <a:t>The </a:t>
            </a:r>
            <a:r>
              <a:rPr lang="en-US" sz="1400" dirty="0">
                <a:solidFill>
                  <a:schemeClr val="accent3">
                    <a:lumMod val="75000"/>
                  </a:schemeClr>
                </a:solidFill>
                <a:latin typeface="Calibri"/>
                <a:ea typeface="Arial Unicode MS" pitchFamily="34" charset="-128"/>
                <a:cs typeface="Calibri"/>
              </a:rPr>
              <a:t>National Transportation Systems </a:t>
            </a:r>
            <a:r>
              <a:rPr lang="en-US" sz="1400" dirty="0" smtClean="0">
                <a:solidFill>
                  <a:schemeClr val="accent3">
                    <a:lumMod val="75000"/>
                  </a:schemeClr>
                </a:solidFill>
                <a:latin typeface="Calibri"/>
                <a:ea typeface="Arial Unicode MS" pitchFamily="34" charset="-128"/>
                <a:cs typeface="Calibri"/>
              </a:rPr>
              <a:t>Center</a:t>
            </a:r>
            <a:endParaRPr lang="en-US" sz="1400" dirty="0">
              <a:latin typeface="Calibri"/>
              <a:cs typeface="Calibri"/>
            </a:endParaRPr>
          </a:p>
        </p:txBody>
      </p:sp>
      <p:sp>
        <p:nvSpPr>
          <p:cNvPr id="20" name="TextBox 19"/>
          <p:cNvSpPr txBox="1"/>
          <p:nvPr/>
        </p:nvSpPr>
        <p:spPr>
          <a:xfrm>
            <a:off x="592932" y="6285048"/>
            <a:ext cx="4436269" cy="307777"/>
          </a:xfrm>
          <a:prstGeom prst="rect">
            <a:avLst/>
          </a:prstGeom>
          <a:noFill/>
        </p:spPr>
        <p:txBody>
          <a:bodyPr wrap="square" rtlCol="0">
            <a:spAutoFit/>
          </a:bodyPr>
          <a:lstStyle/>
          <a:p>
            <a:pPr algn="r"/>
            <a:r>
              <a:rPr lang="en-US" sz="1400" b="1" i="1" dirty="0" smtClean="0">
                <a:solidFill>
                  <a:schemeClr val="accent3">
                    <a:lumMod val="75000"/>
                  </a:schemeClr>
                </a:solidFill>
                <a:latin typeface="Calibri"/>
                <a:cs typeface="Calibri"/>
              </a:rPr>
              <a:t>Advancing transportation innovation for the public good</a:t>
            </a:r>
            <a:endParaRPr lang="en-US" sz="1400" b="1" i="1" dirty="0">
              <a:solidFill>
                <a:schemeClr val="accent3">
                  <a:lumMod val="75000"/>
                </a:schemeClr>
              </a:solidFill>
              <a:latin typeface="Calibri"/>
              <a:cs typeface="Calibri"/>
            </a:endParaRPr>
          </a:p>
        </p:txBody>
      </p:sp>
      <p:pic>
        <p:nvPicPr>
          <p:cNvPr id="17" name="Picture 16" descr="Volpe" title="Volpe"/>
          <p:cNvPicPr>
            <a:picLocks noChangeAspect="1"/>
          </p:cNvPicPr>
          <p:nvPr/>
        </p:nvPicPr>
        <p:blipFill>
          <a:blip r:embed="rId3"/>
          <a:stretch>
            <a:fillRect/>
          </a:stretch>
        </p:blipFill>
        <p:spPr>
          <a:xfrm>
            <a:off x="492837" y="5867400"/>
            <a:ext cx="1183564" cy="420624"/>
          </a:xfrm>
          <a:prstGeom prst="rect">
            <a:avLst/>
          </a:prstGeom>
        </p:spPr>
      </p:pic>
      <p:pic>
        <p:nvPicPr>
          <p:cNvPr id="18" name="Picture 17" descr="DOT logo" title="DOT Logo"/>
          <p:cNvPicPr>
            <a:picLocks noChangeAspect="1"/>
          </p:cNvPicPr>
          <p:nvPr/>
        </p:nvPicPr>
        <p:blipFill>
          <a:blip r:embed="rId4"/>
          <a:stretch>
            <a:fillRect/>
          </a:stretch>
        </p:blipFill>
        <p:spPr>
          <a:xfrm>
            <a:off x="5303703" y="5983224"/>
            <a:ext cx="301357" cy="299866"/>
          </a:xfrm>
          <a:prstGeom prst="rect">
            <a:avLst/>
          </a:prstGeom>
        </p:spPr>
      </p:pic>
      <p:sp>
        <p:nvSpPr>
          <p:cNvPr id="21" name="TextBox 20"/>
          <p:cNvSpPr txBox="1"/>
          <p:nvPr/>
        </p:nvSpPr>
        <p:spPr>
          <a:xfrm>
            <a:off x="5605060" y="5983224"/>
            <a:ext cx="2986715" cy="584775"/>
          </a:xfrm>
          <a:prstGeom prst="rect">
            <a:avLst/>
          </a:prstGeom>
          <a:noFill/>
        </p:spPr>
        <p:txBody>
          <a:bodyPr wrap="none" rtlCol="0">
            <a:spAutoFit/>
          </a:bodyPr>
          <a:lstStyle/>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U.S. Department of Transportation</a:t>
            </a:r>
          </a:p>
          <a:p>
            <a:pPr>
              <a:spcAft>
                <a:spcPts val="300"/>
              </a:spcAft>
            </a:pPr>
            <a:r>
              <a:rPr lang="en-US" sz="900" b="1" dirty="0">
                <a:solidFill>
                  <a:schemeClr val="tx1">
                    <a:lumMod val="50000"/>
                    <a:lumOff val="50000"/>
                  </a:schemeClr>
                </a:solidFill>
                <a:latin typeface="Arial" pitchFamily="34" charset="0"/>
                <a:ea typeface="Verdana" pitchFamily="34" charset="0"/>
                <a:cs typeface="Arial" pitchFamily="34" charset="0"/>
              </a:rPr>
              <a:t>Office of </a:t>
            </a:r>
            <a:r>
              <a:rPr lang="en-US" sz="900" b="1" dirty="0" smtClean="0">
                <a:solidFill>
                  <a:schemeClr val="tx1">
                    <a:lumMod val="50000"/>
                    <a:lumOff val="50000"/>
                  </a:schemeClr>
                </a:solidFill>
                <a:latin typeface="Arial" pitchFamily="34" charset="0"/>
                <a:ea typeface="Verdana" pitchFamily="34" charset="0"/>
                <a:cs typeface="Arial" pitchFamily="34" charset="0"/>
              </a:rPr>
              <a:t>the Secretary </a:t>
            </a:r>
            <a:r>
              <a:rPr lang="en-US" sz="900" b="1" smtClean="0">
                <a:solidFill>
                  <a:schemeClr val="tx1">
                    <a:lumMod val="50000"/>
                    <a:lumOff val="50000"/>
                  </a:schemeClr>
                </a:solidFill>
                <a:latin typeface="Arial" pitchFamily="34" charset="0"/>
                <a:ea typeface="Verdana" pitchFamily="34" charset="0"/>
                <a:cs typeface="Arial" pitchFamily="34" charset="0"/>
              </a:rPr>
              <a:t>of Transportation</a:t>
            </a:r>
            <a:endParaRPr lang="en-US" sz="900" b="1" dirty="0">
              <a:solidFill>
                <a:schemeClr val="tx1">
                  <a:lumMod val="50000"/>
                  <a:lumOff val="50000"/>
                </a:schemeClr>
              </a:solidFill>
              <a:latin typeface="Arial" pitchFamily="34" charset="0"/>
              <a:ea typeface="Verdana" pitchFamily="34" charset="0"/>
              <a:cs typeface="Arial" pitchFamily="34" charset="0"/>
            </a:endParaRPr>
          </a:p>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John A. Volpe National Transportation Systems Center</a:t>
            </a:r>
            <a:endParaRPr lang="en-US" sz="900" dirty="0">
              <a:solidFill>
                <a:schemeClr val="tx1">
                  <a:lumMod val="50000"/>
                  <a:lumOff val="50000"/>
                </a:schemeClr>
              </a:solidFill>
              <a:latin typeface="Arial" pitchFamily="34" charset="0"/>
              <a:ea typeface="Verdana" pitchFamily="34" charset="0"/>
              <a:cs typeface="Arial" pitchFamily="34" charset="0"/>
            </a:endParaRPr>
          </a:p>
        </p:txBody>
      </p:sp>
      <p:pic>
        <p:nvPicPr>
          <p:cNvPr id="13" name="Picture 12" descr="This is a collage of pictures of transportation and Volpe staff engaged in project activities. This collage conveys that Volpe works across all modes of transportation and does innovative and exciting work." title="Collage of pictures"/>
          <p:cNvPicPr>
            <a:picLocks noChangeAspect="1"/>
          </p:cNvPicPr>
          <p:nvPr/>
        </p:nvPicPr>
        <p:blipFill>
          <a:blip r:embed="rId5"/>
          <a:stretch>
            <a:fillRect/>
          </a:stretch>
        </p:blipFill>
        <p:spPr>
          <a:xfrm>
            <a:off x="457200" y="2590800"/>
            <a:ext cx="8422563" cy="3192063"/>
          </a:xfrm>
          <a:prstGeom prst="rect">
            <a:avLst/>
          </a:prstGeom>
        </p:spPr>
      </p:pic>
      <p:sp>
        <p:nvSpPr>
          <p:cNvPr id="11" name="TextBox 10"/>
          <p:cNvSpPr txBox="1"/>
          <p:nvPr/>
        </p:nvSpPr>
        <p:spPr>
          <a:xfrm>
            <a:off x="1066800" y="1828800"/>
            <a:ext cx="6400800" cy="738664"/>
          </a:xfrm>
          <a:prstGeom prst="rect">
            <a:avLst/>
          </a:prstGeom>
          <a:noFill/>
        </p:spPr>
        <p:txBody>
          <a:bodyPr wrap="square" rtlCol="0">
            <a:spAutoFit/>
          </a:bodyPr>
          <a:lstStyle/>
          <a:p>
            <a:pPr algn="ctr"/>
            <a:r>
              <a:rPr lang="en-US" sz="1400" b="1" i="1" dirty="0" smtClean="0">
                <a:solidFill>
                  <a:schemeClr val="bg1">
                    <a:lumMod val="65000"/>
                  </a:schemeClr>
                </a:solidFill>
                <a:latin typeface="Corbel"/>
                <a:cs typeface="Corbel"/>
              </a:rPr>
              <a:t>108th Air &amp; Waste Management Association Annual Conference and Exhibition</a:t>
            </a:r>
          </a:p>
          <a:p>
            <a:pPr algn="ctr"/>
            <a:r>
              <a:rPr lang="en-US" sz="1400" b="1" i="1" dirty="0" smtClean="0">
                <a:solidFill>
                  <a:schemeClr val="bg1">
                    <a:lumMod val="65000"/>
                  </a:schemeClr>
                </a:solidFill>
                <a:latin typeface="Corbel"/>
                <a:cs typeface="Corbel"/>
              </a:rPr>
              <a:t>Paper # </a:t>
            </a:r>
            <a:r>
              <a:rPr lang="en-US" sz="1400" b="1" dirty="0" smtClean="0">
                <a:solidFill>
                  <a:schemeClr val="bg1">
                    <a:lumMod val="65000"/>
                  </a:schemeClr>
                </a:solidFill>
              </a:rPr>
              <a:t>81</a:t>
            </a:r>
            <a:endParaRPr lang="en-US" sz="1400" b="1" i="1" dirty="0" smtClean="0">
              <a:solidFill>
                <a:schemeClr val="bg1">
                  <a:lumMod val="65000"/>
                </a:schemeClr>
              </a:solidFill>
              <a:latin typeface="Corbel"/>
              <a:cs typeface="Corbel"/>
            </a:endParaRPr>
          </a:p>
          <a:p>
            <a:pPr algn="ctr"/>
            <a:r>
              <a:rPr lang="en-US" sz="1400" b="1" i="1" dirty="0" smtClean="0">
                <a:solidFill>
                  <a:schemeClr val="bg1">
                    <a:lumMod val="65000"/>
                  </a:schemeClr>
                </a:solidFill>
                <a:latin typeface="Corbel"/>
                <a:cs typeface="Corbel"/>
              </a:rPr>
              <a:t>June 24</a:t>
            </a:r>
            <a:r>
              <a:rPr lang="en-US" sz="1400" b="1" i="1" baseline="30000" dirty="0" smtClean="0">
                <a:solidFill>
                  <a:schemeClr val="bg1">
                    <a:lumMod val="65000"/>
                  </a:schemeClr>
                </a:solidFill>
                <a:latin typeface="Corbel"/>
                <a:cs typeface="Corbel"/>
              </a:rPr>
              <a:t>th</a:t>
            </a:r>
            <a:r>
              <a:rPr lang="en-US" sz="1400" b="1" i="1" dirty="0" smtClean="0">
                <a:solidFill>
                  <a:schemeClr val="bg1">
                    <a:lumMod val="65000"/>
                  </a:schemeClr>
                </a:solidFill>
                <a:latin typeface="Corbel"/>
                <a:cs typeface="Corbel"/>
              </a:rPr>
              <a:t>, 2015</a:t>
            </a:r>
            <a:endParaRPr lang="en-US" sz="1400" b="1" i="1" dirty="0">
              <a:solidFill>
                <a:schemeClr val="bg1">
                  <a:lumMod val="65000"/>
                </a:schemeClr>
              </a:solidFill>
              <a:latin typeface="Corbel"/>
              <a:cs typeface="Corbel"/>
            </a:endParaRPr>
          </a:p>
        </p:txBody>
      </p:sp>
    </p:spTree>
    <p:extLst>
      <p:ext uri="{BB962C8B-B14F-4D97-AF65-F5344CB8AC3E}">
        <p14:creationId xmlns:p14="http://schemas.microsoft.com/office/powerpoint/2010/main" val="77873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440876315"/>
              </p:ext>
            </p:extLst>
          </p:nvPr>
        </p:nvGraphicFramePr>
        <p:xfrm>
          <a:off x="838200" y="1676400"/>
          <a:ext cx="7500828" cy="4525967"/>
        </p:xfrm>
        <a:graphic>
          <a:graphicData uri="http://schemas.openxmlformats.org/drawingml/2006/table">
            <a:tbl>
              <a:tblPr firstRow="1" firstCol="1" bandRow="1"/>
              <a:tblGrid>
                <a:gridCol w="3150348"/>
                <a:gridCol w="4350480"/>
              </a:tblGrid>
              <a:tr h="355942">
                <a:tc>
                  <a:txBody>
                    <a:bodyPr/>
                    <a:lstStyle/>
                    <a:p>
                      <a:pPr marL="0" marR="0">
                        <a:spcBef>
                          <a:spcPts val="0"/>
                        </a:spcBef>
                        <a:spcAft>
                          <a:spcPts val="0"/>
                        </a:spcAft>
                      </a:pPr>
                      <a:r>
                        <a:rPr lang="en-US" sz="1100" b="1" dirty="0">
                          <a:solidFill>
                            <a:srgbClr val="FFFFFF"/>
                          </a:solidFill>
                          <a:effectLst/>
                          <a:latin typeface="Times New Roman"/>
                          <a:ea typeface="Times New Roman"/>
                          <a:cs typeface="Arial"/>
                        </a:rPr>
                        <a:t>Pollutant</a:t>
                      </a:r>
                      <a:endParaRPr lang="en-US" sz="1100" dirty="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latin typeface="Times New Roman"/>
                          <a:ea typeface="Times New Roman"/>
                          <a:cs typeface="Arial"/>
                        </a:rPr>
                        <a:t>Emissions Process </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Total Gaseous Hydrocarbons</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18">
                  <a:txBody>
                    <a:bodyPr/>
                    <a:lstStyle/>
                    <a:p>
                      <a:pPr marL="0" marR="0">
                        <a:spcBef>
                          <a:spcPts val="0"/>
                        </a:spcBef>
                        <a:spcAft>
                          <a:spcPts val="0"/>
                        </a:spcAft>
                      </a:pPr>
                      <a:r>
                        <a:rPr lang="en-US" sz="1100" dirty="0">
                          <a:solidFill>
                            <a:srgbClr val="000000"/>
                          </a:solidFill>
                          <a:effectLst/>
                          <a:latin typeface="Times New Roman"/>
                          <a:ea typeface="Times New Roman"/>
                          <a:cs typeface="Arial"/>
                        </a:rPr>
                        <a:t>Running Exhaust and Crankcase Running Exhaust</a:t>
                      </a:r>
                      <a:endParaRPr lang="en-US" sz="1100" dirty="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12">
                <a:tc>
                  <a:txBody>
                    <a:bodyPr/>
                    <a:lstStyle/>
                    <a:p>
                      <a:pPr marL="0" marR="0">
                        <a:spcBef>
                          <a:spcPts val="0"/>
                        </a:spcBef>
                        <a:spcAft>
                          <a:spcPts val="0"/>
                        </a:spcAft>
                      </a:pPr>
                      <a:r>
                        <a:rPr lang="en-US" sz="1100" dirty="0">
                          <a:solidFill>
                            <a:srgbClr val="000000"/>
                          </a:solidFill>
                          <a:effectLst/>
                          <a:latin typeface="Times New Roman"/>
                          <a:ea typeface="Times New Roman"/>
                          <a:cs typeface="Arial"/>
                        </a:rPr>
                        <a:t>Non-Methane Hydrocarbons</a:t>
                      </a:r>
                      <a:endParaRPr lang="en-US" sz="1100" dirty="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Non-Methane Organic Gases</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Volatile Organic Compounds</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Total Organic Gases</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Carbon Monoxide (CO)</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Oxides of Nitrogen (NOX)</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Sulfur Dioxide (SO2)</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Total Energy Consumption</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Atmospheric CO2</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Exhaust PM10 - Total</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Exhaust PM2.5 - Total</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PM10 - Organic Carbon</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PM2.5- Organic Carbon</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PM10 - Elemental Carbon</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PM2.5 - Elemental Carbon</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PM10 - Sulfate Particulate</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PM2.5 - Sulfate Particulate</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259288">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PM10 - Brakewear Particulate</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marL="0" marR="0">
                        <a:spcBef>
                          <a:spcPts val="0"/>
                        </a:spcBef>
                        <a:spcAft>
                          <a:spcPts val="0"/>
                        </a:spcAft>
                      </a:pPr>
                      <a:r>
                        <a:rPr lang="en-US" sz="1100">
                          <a:solidFill>
                            <a:srgbClr val="000000"/>
                          </a:solidFill>
                          <a:effectLst/>
                          <a:latin typeface="Times New Roman"/>
                          <a:ea typeface="Times New Roman"/>
                          <a:cs typeface="Arial"/>
                        </a:rPr>
                        <a:t>Running Exhaust, Crankcase Running Exhaust, and Brakewear</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12">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PM2.5 - Brakewear Particulate</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r h="264497">
                <a:tc>
                  <a:txBody>
                    <a:bodyPr/>
                    <a:lstStyle/>
                    <a:p>
                      <a:pPr marL="0" marR="0">
                        <a:spcBef>
                          <a:spcPts val="0"/>
                        </a:spcBef>
                        <a:spcAft>
                          <a:spcPts val="0"/>
                        </a:spcAft>
                      </a:pPr>
                      <a:r>
                        <a:rPr lang="en-US" sz="1100">
                          <a:solidFill>
                            <a:srgbClr val="000000"/>
                          </a:solidFill>
                          <a:effectLst/>
                          <a:latin typeface="Times New Roman"/>
                          <a:ea typeface="Times New Roman"/>
                          <a:cs typeface="Arial"/>
                        </a:rPr>
                        <a:t>Primary PM10 - Tirewear Particulate</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marL="0" marR="0">
                        <a:spcBef>
                          <a:spcPts val="0"/>
                        </a:spcBef>
                        <a:spcAft>
                          <a:spcPts val="0"/>
                        </a:spcAft>
                      </a:pPr>
                      <a:r>
                        <a:rPr lang="en-US" sz="1100">
                          <a:solidFill>
                            <a:srgbClr val="000000"/>
                          </a:solidFill>
                          <a:effectLst/>
                          <a:latin typeface="Times New Roman"/>
                          <a:ea typeface="Times New Roman"/>
                          <a:cs typeface="Arial"/>
                        </a:rPr>
                        <a:t>Running Exhaust, Crankcase Running Exhaust, and Tirewear</a:t>
                      </a:r>
                      <a:endParaRPr lang="en-US" sz="110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2312">
                <a:tc>
                  <a:txBody>
                    <a:bodyPr/>
                    <a:lstStyle/>
                    <a:p>
                      <a:pPr marL="0" marR="0">
                        <a:spcBef>
                          <a:spcPts val="0"/>
                        </a:spcBef>
                        <a:spcAft>
                          <a:spcPts val="0"/>
                        </a:spcAft>
                      </a:pPr>
                      <a:r>
                        <a:rPr lang="en-US" sz="1100" dirty="0">
                          <a:solidFill>
                            <a:srgbClr val="000000"/>
                          </a:solidFill>
                          <a:effectLst/>
                          <a:latin typeface="Times New Roman"/>
                          <a:ea typeface="Times New Roman"/>
                          <a:cs typeface="Arial"/>
                        </a:rPr>
                        <a:t>Primary PM2.5 - </a:t>
                      </a:r>
                      <a:r>
                        <a:rPr lang="en-US" sz="1100" dirty="0" err="1">
                          <a:solidFill>
                            <a:srgbClr val="000000"/>
                          </a:solidFill>
                          <a:effectLst/>
                          <a:latin typeface="Times New Roman"/>
                          <a:ea typeface="Times New Roman"/>
                          <a:cs typeface="Arial"/>
                        </a:rPr>
                        <a:t>Tirewear</a:t>
                      </a:r>
                      <a:r>
                        <a:rPr lang="en-US" sz="1100" dirty="0">
                          <a:solidFill>
                            <a:srgbClr val="000000"/>
                          </a:solidFill>
                          <a:effectLst/>
                          <a:latin typeface="Times New Roman"/>
                          <a:ea typeface="Times New Roman"/>
                          <a:cs typeface="Arial"/>
                        </a:rPr>
                        <a:t> Particulate</a:t>
                      </a:r>
                      <a:endParaRPr lang="en-US" sz="1100" dirty="0">
                        <a:effectLst/>
                        <a:latin typeface="Times New Roman"/>
                        <a:ea typeface="Times New Roman"/>
                      </a:endParaRPr>
                    </a:p>
                  </a:txBody>
                  <a:tcPr marL="62507" marR="6250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r>
            </a:tbl>
          </a:graphicData>
        </a:graphic>
      </p:graphicFrame>
      <p:sp>
        <p:nvSpPr>
          <p:cNvPr id="11" name="Rectangle 3"/>
          <p:cNvSpPr txBox="1">
            <a:spLocks noChangeArrowheads="1"/>
          </p:cNvSpPr>
          <p:nvPr/>
        </p:nvSpPr>
        <p:spPr>
          <a:xfrm>
            <a:off x="457200" y="685800"/>
            <a:ext cx="8153400" cy="990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Pollutants and Processes for Roadway Links</a:t>
            </a:r>
          </a:p>
          <a:p>
            <a:pPr lvl="1"/>
            <a:r>
              <a:rPr lang="en-US" altLang="en-US" sz="2200" dirty="0" smtClean="0"/>
              <a:t>These Pollutants and processes must be selected so results appropriately map to AEDT</a:t>
            </a:r>
          </a:p>
          <a:p>
            <a:pPr lvl="1"/>
            <a:endParaRPr lang="en-US" altLang="en-US" sz="2200" dirty="0" smtClean="0"/>
          </a:p>
        </p:txBody>
      </p:sp>
      <p:sp>
        <p:nvSpPr>
          <p:cNvPr id="12" name="Title 1"/>
          <p:cNvSpPr>
            <a:spLocks noGrp="1"/>
          </p:cNvSpPr>
          <p:nvPr>
            <p:ph type="title"/>
          </p:nvPr>
        </p:nvSpPr>
        <p:spPr>
          <a:xfrm>
            <a:off x="457200" y="0"/>
            <a:ext cx="8229600" cy="792162"/>
          </a:xfrm>
        </p:spPr>
        <p:txBody>
          <a:bodyPr>
            <a:normAutofit/>
          </a:bodyPr>
          <a:lstStyle/>
          <a:p>
            <a:r>
              <a:rPr lang="en-US" altLang="en-US" dirty="0" smtClean="0"/>
              <a:t>Methodology – MOVES</a:t>
            </a:r>
            <a:endParaRPr lang="en-US" dirty="0"/>
          </a:p>
        </p:txBody>
      </p:sp>
    </p:spTree>
    <p:extLst>
      <p:ext uri="{BB962C8B-B14F-4D97-AF65-F5344CB8AC3E}">
        <p14:creationId xmlns:p14="http://schemas.microsoft.com/office/powerpoint/2010/main" val="942959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351996" cy="432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0"/>
            <a:ext cx="8229600" cy="792162"/>
          </a:xfrm>
        </p:spPr>
        <p:txBody>
          <a:bodyPr>
            <a:normAutofit/>
          </a:bodyPr>
          <a:lstStyle/>
          <a:p>
            <a:r>
              <a:rPr lang="en-US" altLang="en-US" dirty="0" smtClean="0"/>
              <a:t>Methodology – MOVES</a:t>
            </a:r>
            <a:endParaRPr lang="en-US" dirty="0"/>
          </a:p>
        </p:txBody>
      </p:sp>
      <p:sp>
        <p:nvSpPr>
          <p:cNvPr id="7" name="Rectangle 3"/>
          <p:cNvSpPr txBox="1">
            <a:spLocks noChangeArrowheads="1"/>
          </p:cNvSpPr>
          <p:nvPr/>
        </p:nvSpPr>
        <p:spPr>
          <a:xfrm>
            <a:off x="381000" y="1066800"/>
            <a:ext cx="8153400" cy="9906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Output – General Output</a:t>
            </a:r>
          </a:p>
        </p:txBody>
      </p:sp>
    </p:spTree>
    <p:extLst>
      <p:ext uri="{BB962C8B-B14F-4D97-AF65-F5344CB8AC3E}">
        <p14:creationId xmlns:p14="http://schemas.microsoft.com/office/powerpoint/2010/main" val="3695037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normAutofit/>
          </a:bodyPr>
          <a:lstStyle/>
          <a:p>
            <a:r>
              <a:rPr lang="en-US" altLang="en-US" dirty="0" smtClean="0"/>
              <a:t>Methodology – MOVES</a:t>
            </a:r>
            <a:endParaRPr lang="en-US" dirty="0"/>
          </a:p>
        </p:txBody>
      </p:sp>
      <p:sp>
        <p:nvSpPr>
          <p:cNvPr id="6" name="Rectangle 3"/>
          <p:cNvSpPr txBox="1">
            <a:spLocks noChangeArrowheads="1"/>
          </p:cNvSpPr>
          <p:nvPr/>
        </p:nvSpPr>
        <p:spPr>
          <a:xfrm>
            <a:off x="381000" y="990600"/>
            <a:ext cx="8305800" cy="464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Links</a:t>
            </a:r>
          </a:p>
          <a:p>
            <a:pPr lvl="1"/>
            <a:r>
              <a:rPr lang="en-US" altLang="en-US" sz="2200" dirty="0" smtClean="0"/>
              <a:t>Roadway Links</a:t>
            </a:r>
          </a:p>
          <a:p>
            <a:pPr lvl="2"/>
            <a:r>
              <a:rPr lang="en-US" altLang="en-US" sz="2200" dirty="0" smtClean="0"/>
              <a:t>Unique Link for each Roadway Segment</a:t>
            </a:r>
          </a:p>
          <a:p>
            <a:pPr lvl="3"/>
            <a:r>
              <a:rPr lang="en-US" altLang="en-US" sz="2200" dirty="0" smtClean="0"/>
              <a:t>Road Type</a:t>
            </a:r>
          </a:p>
          <a:p>
            <a:pPr lvl="3"/>
            <a:r>
              <a:rPr lang="en-US" altLang="en-US" sz="2200" dirty="0" smtClean="0"/>
              <a:t>Average Speed (mph)</a:t>
            </a:r>
          </a:p>
          <a:p>
            <a:pPr lvl="3"/>
            <a:r>
              <a:rPr lang="en-US" altLang="en-US" sz="2200" dirty="0" smtClean="0"/>
              <a:t>Length (miles)</a:t>
            </a:r>
          </a:p>
          <a:p>
            <a:pPr lvl="3"/>
            <a:r>
              <a:rPr lang="en-US" altLang="en-US" sz="2200" dirty="0" smtClean="0"/>
              <a:t>Grade (%)</a:t>
            </a:r>
          </a:p>
          <a:p>
            <a:pPr lvl="1"/>
            <a:r>
              <a:rPr lang="en-US" altLang="en-US" sz="2200" dirty="0" smtClean="0"/>
              <a:t>Parking Facility Links</a:t>
            </a:r>
          </a:p>
          <a:p>
            <a:pPr lvl="2"/>
            <a:r>
              <a:rPr lang="en-US" altLang="en-US" sz="2200" dirty="0" smtClean="0"/>
              <a:t>Three Links for each Parking Facility/Level</a:t>
            </a:r>
          </a:p>
          <a:p>
            <a:pPr lvl="3"/>
            <a:r>
              <a:rPr lang="en-US" altLang="en-US" sz="2200" dirty="0" smtClean="0"/>
              <a:t>Parking Facility Movement Link</a:t>
            </a:r>
          </a:p>
          <a:p>
            <a:pPr lvl="3"/>
            <a:r>
              <a:rPr lang="en-US" altLang="en-US" sz="2200" dirty="0" smtClean="0"/>
              <a:t>Idle Link </a:t>
            </a:r>
          </a:p>
          <a:p>
            <a:pPr lvl="3"/>
            <a:r>
              <a:rPr lang="en-US" altLang="en-US" sz="2200" dirty="0" smtClean="0"/>
              <a:t>Off-Network Link (starts and soak)</a:t>
            </a:r>
          </a:p>
          <a:p>
            <a:pPr lvl="4"/>
            <a:r>
              <a:rPr lang="en-US" altLang="en-US" sz="2200" dirty="0" smtClean="0"/>
              <a:t>Only a single off-network link can modeled with each MOVES run</a:t>
            </a:r>
          </a:p>
          <a:p>
            <a:pPr lvl="3"/>
            <a:endParaRPr lang="en-US" altLang="en-US" sz="2200" dirty="0"/>
          </a:p>
        </p:txBody>
      </p:sp>
    </p:spTree>
    <p:extLst>
      <p:ext uri="{BB962C8B-B14F-4D97-AF65-F5344CB8AC3E}">
        <p14:creationId xmlns:p14="http://schemas.microsoft.com/office/powerpoint/2010/main" val="110534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normAutofit/>
          </a:bodyPr>
          <a:lstStyle/>
          <a:p>
            <a:r>
              <a:rPr lang="en-US" altLang="en-US" dirty="0" smtClean="0"/>
              <a:t>Methodology – MOVES Output</a:t>
            </a:r>
            <a:endParaRPr lang="en-US" dirty="0"/>
          </a:p>
        </p:txBody>
      </p:sp>
      <p:sp>
        <p:nvSpPr>
          <p:cNvPr id="7" name="Rectangle 3"/>
          <p:cNvSpPr txBox="1">
            <a:spLocks noChangeArrowheads="1"/>
          </p:cNvSpPr>
          <p:nvPr/>
        </p:nvSpPr>
        <p:spPr>
          <a:xfrm>
            <a:off x="381000" y="990600"/>
            <a:ext cx="8305800" cy="1981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1800" dirty="0"/>
              <a:t>After all MOVES runs have been </a:t>
            </a:r>
            <a:r>
              <a:rPr lang="en-US" altLang="en-US" sz="1800" dirty="0" smtClean="0"/>
              <a:t>completed, the </a:t>
            </a:r>
            <a:r>
              <a:rPr lang="en-US" altLang="en-US" sz="1800" dirty="0"/>
              <a:t>analyst will have generated output by each link represented in total grams of each pollutant for the hour modeled.  </a:t>
            </a:r>
            <a:endParaRPr lang="en-US" altLang="en-US" sz="1800" dirty="0" smtClean="0"/>
          </a:p>
          <a:p>
            <a:r>
              <a:rPr lang="en-US" altLang="en-US" sz="1800" dirty="0" smtClean="0"/>
              <a:t>The </a:t>
            </a:r>
            <a:r>
              <a:rPr lang="en-US" altLang="en-US" sz="1800" dirty="0"/>
              <a:t>MOVES output for all links is located in the “</a:t>
            </a:r>
            <a:r>
              <a:rPr lang="en-US" altLang="en-US" sz="1800" dirty="0" err="1"/>
              <a:t>movesoutput</a:t>
            </a:r>
            <a:r>
              <a:rPr lang="en-US" altLang="en-US" sz="1800" dirty="0"/>
              <a:t>” table within the output database. </a:t>
            </a:r>
            <a:endParaRPr lang="en-US" altLang="en-US" sz="1800" dirty="0" smtClean="0"/>
          </a:p>
          <a:p>
            <a:r>
              <a:rPr lang="en-US" sz="1800" dirty="0"/>
              <a:t>T</a:t>
            </a:r>
            <a:r>
              <a:rPr lang="en-US" sz="1800" dirty="0" smtClean="0"/>
              <a:t>he </a:t>
            </a:r>
            <a:r>
              <a:rPr lang="en-US" sz="1800" dirty="0"/>
              <a:t>analyst must conduct post processing on the MOVES output so that pollutants match those generated by the other sources modeled with AEDT</a:t>
            </a:r>
            <a:endParaRPr lang="en-US" altLang="en-US" sz="1800" dirty="0" smtClean="0"/>
          </a:p>
          <a:p>
            <a:pPr marL="0" indent="0">
              <a:buNone/>
            </a:pPr>
            <a:endParaRPr lang="en-US" alt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165482150"/>
              </p:ext>
            </p:extLst>
          </p:nvPr>
        </p:nvGraphicFramePr>
        <p:xfrm>
          <a:off x="3276600" y="2895600"/>
          <a:ext cx="2362200" cy="3276603"/>
        </p:xfrm>
        <a:graphic>
          <a:graphicData uri="http://schemas.openxmlformats.org/drawingml/2006/table">
            <a:tbl>
              <a:tblPr firstRow="1" firstCol="1" bandRow="1"/>
              <a:tblGrid>
                <a:gridCol w="1181100"/>
                <a:gridCol w="1181100"/>
              </a:tblGrid>
              <a:tr h="411633">
                <a:tc>
                  <a:txBody>
                    <a:bodyPr/>
                    <a:lstStyle/>
                    <a:p>
                      <a:pPr marL="0" marR="0" algn="ctr">
                        <a:spcBef>
                          <a:spcPts val="0"/>
                        </a:spcBef>
                        <a:spcAft>
                          <a:spcPts val="0"/>
                        </a:spcAft>
                      </a:pPr>
                      <a:r>
                        <a:rPr lang="en-US" sz="1200" b="1" dirty="0">
                          <a:solidFill>
                            <a:srgbClr val="FFFFFF"/>
                          </a:solidFill>
                          <a:effectLst/>
                          <a:latin typeface="Calibri"/>
                          <a:ea typeface="Times New Roman"/>
                        </a:rPr>
                        <a:t>Pollutant</a:t>
                      </a:r>
                      <a:endParaRPr lang="en-US" sz="1200" dirty="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a:solidFill>
                            <a:srgbClr val="FFFFFF"/>
                          </a:solidFill>
                          <a:effectLst/>
                          <a:latin typeface="Calibri"/>
                          <a:ea typeface="Times New Roman"/>
                        </a:rPr>
                        <a:t>MOVES Pollutant ID</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r>
              <a:tr h="205817">
                <a:tc>
                  <a:txBody>
                    <a:bodyPr/>
                    <a:lstStyle/>
                    <a:p>
                      <a:pPr marL="0" marR="0">
                        <a:spcBef>
                          <a:spcPts val="0"/>
                        </a:spcBef>
                        <a:spcAft>
                          <a:spcPts val="0"/>
                        </a:spcAft>
                      </a:pPr>
                      <a:r>
                        <a:rPr lang="en-US" sz="1200" b="1">
                          <a:solidFill>
                            <a:srgbClr val="000000"/>
                          </a:solidFill>
                          <a:effectLst/>
                          <a:latin typeface="Calibri"/>
                          <a:ea typeface="Times New Roman"/>
                        </a:rPr>
                        <a:t>THC</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1</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CO</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a:ea typeface="Times New Roman"/>
                        </a:rPr>
                        <a:t>2</a:t>
                      </a:r>
                      <a:endParaRPr lang="en-US" sz="1200" dirty="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VOC</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87</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NMHC</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79</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TOG</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86</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NOx</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3</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SOx</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31</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11633">
                <a:tc>
                  <a:txBody>
                    <a:bodyPr/>
                    <a:lstStyle/>
                    <a:p>
                      <a:pPr marL="0" marR="0">
                        <a:spcBef>
                          <a:spcPts val="0"/>
                        </a:spcBef>
                        <a:spcAft>
                          <a:spcPts val="0"/>
                        </a:spcAft>
                      </a:pPr>
                      <a:r>
                        <a:rPr lang="en-US" sz="1200" b="1">
                          <a:solidFill>
                            <a:srgbClr val="000000"/>
                          </a:solidFill>
                          <a:effectLst/>
                          <a:latin typeface="Calibri"/>
                          <a:ea typeface="Times New Roman"/>
                        </a:rPr>
                        <a:t>PM10</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000000"/>
                          </a:solidFill>
                          <a:effectLst/>
                          <a:latin typeface="Calibri"/>
                          <a:ea typeface="Times New Roman"/>
                        </a:rPr>
                        <a:t>100 </a:t>
                      </a:r>
                      <a:r>
                        <a:rPr lang="en-US" sz="1200" dirty="0">
                          <a:solidFill>
                            <a:srgbClr val="000000"/>
                          </a:solidFill>
                          <a:effectLst/>
                          <a:latin typeface="Calibri"/>
                          <a:ea typeface="Times New Roman"/>
                        </a:rPr>
                        <a:t>(100 + 106 + 107)</a:t>
                      </a:r>
                      <a:endParaRPr lang="en-US" sz="1200" dirty="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11633">
                <a:tc>
                  <a:txBody>
                    <a:bodyPr/>
                    <a:lstStyle/>
                    <a:p>
                      <a:pPr marL="0" marR="0">
                        <a:spcBef>
                          <a:spcPts val="0"/>
                        </a:spcBef>
                        <a:spcAft>
                          <a:spcPts val="0"/>
                        </a:spcAft>
                      </a:pPr>
                      <a:r>
                        <a:rPr lang="en-US" sz="1200" b="1">
                          <a:solidFill>
                            <a:srgbClr val="000000"/>
                          </a:solidFill>
                          <a:effectLst/>
                          <a:latin typeface="Calibri"/>
                          <a:ea typeface="Times New Roman"/>
                        </a:rPr>
                        <a:t>PM2.5</a:t>
                      </a:r>
                      <a:endParaRPr lang="en-US" sz="120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000000"/>
                          </a:solidFill>
                          <a:effectLst/>
                          <a:latin typeface="Calibri"/>
                          <a:ea typeface="Times New Roman"/>
                        </a:rPr>
                        <a:t>110 </a:t>
                      </a:r>
                      <a:r>
                        <a:rPr lang="en-US" sz="1200" dirty="0">
                          <a:solidFill>
                            <a:srgbClr val="000000"/>
                          </a:solidFill>
                          <a:effectLst/>
                          <a:latin typeface="Calibri"/>
                          <a:ea typeface="Times New Roman"/>
                        </a:rPr>
                        <a:t>(110 + 116 + 117)</a:t>
                      </a:r>
                      <a:endParaRPr lang="en-US" sz="1200" dirty="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168">
                <a:tc>
                  <a:txBody>
                    <a:bodyPr/>
                    <a:lstStyle/>
                    <a:p>
                      <a:pPr marL="0" marR="0">
                        <a:spcBef>
                          <a:spcPts val="0"/>
                        </a:spcBef>
                        <a:spcAft>
                          <a:spcPts val="0"/>
                        </a:spcAft>
                      </a:pPr>
                      <a:r>
                        <a:rPr lang="en-US" sz="1200" b="1">
                          <a:solidFill>
                            <a:srgbClr val="000000"/>
                          </a:solidFill>
                          <a:effectLst/>
                          <a:latin typeface="Calibri"/>
                          <a:ea typeface="Times New Roman"/>
                        </a:rPr>
                        <a:t>CO2 Atmospheric</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a:ea typeface="Times New Roman"/>
                        </a:rPr>
                        <a:t>90</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0" marR="0">
                        <a:spcBef>
                          <a:spcPts val="0"/>
                        </a:spcBef>
                        <a:spcAft>
                          <a:spcPts val="0"/>
                        </a:spcAft>
                      </a:pPr>
                      <a:r>
                        <a:rPr lang="en-US" sz="1200" b="1">
                          <a:solidFill>
                            <a:srgbClr val="000000"/>
                          </a:solidFill>
                          <a:effectLst/>
                          <a:latin typeface="Calibri"/>
                          <a:ea typeface="Times New Roman"/>
                        </a:rPr>
                        <a:t>H2O</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a:ea typeface="Times New Roman"/>
                        </a:rPr>
                        <a:t>119</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306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MOVES Output</a:t>
            </a:r>
            <a:endParaRPr lang="en-US" dirty="0"/>
          </a:p>
        </p:txBody>
      </p:sp>
      <p:sp>
        <p:nvSpPr>
          <p:cNvPr id="6" name="Rectangle 3"/>
          <p:cNvSpPr txBox="1">
            <a:spLocks noChangeArrowheads="1"/>
          </p:cNvSpPr>
          <p:nvPr/>
        </p:nvSpPr>
        <p:spPr>
          <a:xfrm>
            <a:off x="381000" y="990600"/>
            <a:ext cx="8305800" cy="2362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1800" dirty="0" smtClean="0"/>
              <a:t>AEDT accepts a comma separated file (.csv) for importing an emission inventory</a:t>
            </a:r>
          </a:p>
          <a:p>
            <a:r>
              <a:rPr lang="en-US" altLang="en-US" sz="1800" dirty="0" smtClean="0"/>
              <a:t>A single emission inventory for each analysis year can be imported in AEDT</a:t>
            </a:r>
          </a:p>
          <a:p>
            <a:r>
              <a:rPr lang="en-US" altLang="en-US" sz="1800" dirty="0" smtClean="0"/>
              <a:t>Four columns of information are to be included in the .csv import file</a:t>
            </a:r>
          </a:p>
          <a:p>
            <a:pPr lvl="1"/>
            <a:r>
              <a:rPr lang="en-US" altLang="en-US" sz="1600" dirty="0" err="1" smtClean="0"/>
              <a:t>YearID</a:t>
            </a:r>
            <a:r>
              <a:rPr lang="en-US" altLang="en-US" sz="1600" dirty="0" smtClean="0"/>
              <a:t> – Analysis Year</a:t>
            </a:r>
            <a:endParaRPr lang="en-US" altLang="en-US" sz="1600" dirty="0"/>
          </a:p>
          <a:p>
            <a:pPr lvl="1"/>
            <a:r>
              <a:rPr lang="en-US" altLang="en-US" sz="1600" dirty="0" smtClean="0"/>
              <a:t>Source – Roadway, Parking Facilities, and Construction </a:t>
            </a:r>
          </a:p>
          <a:p>
            <a:pPr lvl="1"/>
            <a:r>
              <a:rPr lang="en-US" altLang="en-US" sz="1600" dirty="0" err="1" smtClean="0"/>
              <a:t>PollutantID</a:t>
            </a:r>
            <a:r>
              <a:rPr lang="en-US" altLang="en-US" sz="1600" dirty="0" smtClean="0"/>
              <a:t> – MOVES Pollutant ID</a:t>
            </a:r>
          </a:p>
          <a:p>
            <a:pPr lvl="1"/>
            <a:r>
              <a:rPr lang="en-US" altLang="en-US" sz="1600" dirty="0" err="1" smtClean="0"/>
              <a:t>emissionQuant</a:t>
            </a:r>
            <a:r>
              <a:rPr lang="en-US" altLang="en-US" sz="1600" dirty="0" smtClean="0"/>
              <a:t> – total mass in grams </a:t>
            </a:r>
          </a:p>
          <a:p>
            <a:pPr marL="0" indent="0">
              <a:buNone/>
            </a:pPr>
            <a:endParaRPr lang="en-US" altLang="en-US" sz="2800" dirty="0" smtClean="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517390" cy="1819275"/>
          </a:xfrm>
          <a:prstGeom prst="rect">
            <a:avLst/>
          </a:prstGeom>
          <a:noFill/>
          <a:ln>
            <a:solidFill>
              <a:schemeClr val="tx1"/>
            </a:solidFill>
          </a:ln>
        </p:spPr>
      </p:pic>
      <p:sp>
        <p:nvSpPr>
          <p:cNvPr id="8" name="Rectangle 7"/>
          <p:cNvSpPr/>
          <p:nvPr/>
        </p:nvSpPr>
        <p:spPr>
          <a:xfrm>
            <a:off x="2286000" y="3505200"/>
            <a:ext cx="4152612" cy="369332"/>
          </a:xfrm>
          <a:prstGeom prst="rect">
            <a:avLst/>
          </a:prstGeom>
        </p:spPr>
        <p:txBody>
          <a:bodyPr wrap="none">
            <a:spAutoFit/>
          </a:bodyPr>
          <a:lstStyle/>
          <a:p>
            <a:r>
              <a:rPr lang="en-US" b="1" dirty="0"/>
              <a:t>Example of Emissions Inventory Input File</a:t>
            </a:r>
          </a:p>
        </p:txBody>
      </p:sp>
    </p:spTree>
    <p:extLst>
      <p:ext uri="{BB962C8B-B14F-4D97-AF65-F5344CB8AC3E}">
        <p14:creationId xmlns:p14="http://schemas.microsoft.com/office/powerpoint/2010/main" val="330625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AEDT Import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72400" cy="469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381000" y="838200"/>
            <a:ext cx="8305800" cy="1981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1800" dirty="0" smtClean="0"/>
              <a:t>Emission Inventory and AERMOD input files Import </a:t>
            </a:r>
          </a:p>
          <a:p>
            <a:pPr marL="0" indent="0">
              <a:buNone/>
            </a:pPr>
            <a:endParaRPr lang="en-US" altLang="en-US" sz="2800" dirty="0" smtClean="0"/>
          </a:p>
        </p:txBody>
      </p:sp>
    </p:spTree>
    <p:extLst>
      <p:ext uri="{BB962C8B-B14F-4D97-AF65-F5344CB8AC3E}">
        <p14:creationId xmlns:p14="http://schemas.microsoft.com/office/powerpoint/2010/main" val="109770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AERMOD Input Files</a:t>
            </a:r>
            <a:endParaRPr lang="en-US" dirty="0"/>
          </a:p>
        </p:txBody>
      </p:sp>
      <p:sp>
        <p:nvSpPr>
          <p:cNvPr id="6" name="Rectangle 3"/>
          <p:cNvSpPr txBox="1">
            <a:spLocks noChangeArrowheads="1"/>
          </p:cNvSpPr>
          <p:nvPr/>
        </p:nvSpPr>
        <p:spPr>
          <a:xfrm>
            <a:off x="381000" y="990600"/>
            <a:ext cx="8305800" cy="5029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AEDT does not manage or utilize geospatial data associated with roadway links or parking facility </a:t>
            </a:r>
            <a:r>
              <a:rPr lang="en-US" dirty="0" smtClean="0"/>
              <a:t>links</a:t>
            </a:r>
          </a:p>
          <a:p>
            <a:pPr lvl="1"/>
            <a:r>
              <a:rPr lang="en-US" dirty="0" smtClean="0"/>
              <a:t>The analyst can import a GIS shape file (.</a:t>
            </a:r>
            <a:r>
              <a:rPr lang="en-US" dirty="0" err="1" smtClean="0"/>
              <a:t>shp</a:t>
            </a:r>
            <a:r>
              <a:rPr lang="en-US" dirty="0" smtClean="0"/>
              <a:t>) to display roadways on the AEDT map viewer.</a:t>
            </a:r>
          </a:p>
          <a:p>
            <a:pPr lvl="2"/>
            <a:r>
              <a:rPr lang="en-US" dirty="0" smtClean="0"/>
              <a:t>Shape file data is not used for any other purpose (e.g., AERMOD) </a:t>
            </a:r>
          </a:p>
          <a:p>
            <a:r>
              <a:rPr lang="en-US" dirty="0" smtClean="0"/>
              <a:t>Analyst is responsible for managing geospatial coordinates of roadway and parking facility sources</a:t>
            </a:r>
          </a:p>
          <a:p>
            <a:pPr lvl="1"/>
            <a:r>
              <a:rPr lang="en-US" dirty="0" smtClean="0"/>
              <a:t>All AERMOD source coordinates are based on a local coordinate system with the origin based on the airport reference point</a:t>
            </a:r>
          </a:p>
          <a:p>
            <a:pPr lvl="1"/>
            <a:r>
              <a:rPr lang="en-US" dirty="0" smtClean="0"/>
              <a:t>UTM Coordinates are not utilized</a:t>
            </a:r>
          </a:p>
        </p:txBody>
      </p:sp>
    </p:spTree>
    <p:extLst>
      <p:ext uri="{BB962C8B-B14F-4D97-AF65-F5344CB8AC3E}">
        <p14:creationId xmlns:p14="http://schemas.microsoft.com/office/powerpoint/2010/main" val="197154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AERMOD .</a:t>
            </a:r>
            <a:r>
              <a:rPr lang="en-US" altLang="en-US" dirty="0" err="1" smtClean="0"/>
              <a:t>inp</a:t>
            </a:r>
            <a:r>
              <a:rPr lang="en-US" altLang="en-US" dirty="0" smtClean="0"/>
              <a:t> File</a:t>
            </a:r>
            <a:endParaRPr lang="en-US" dirty="0"/>
          </a:p>
        </p:txBody>
      </p:sp>
      <p:sp>
        <p:nvSpPr>
          <p:cNvPr id="6" name="Rectangle 3"/>
          <p:cNvSpPr txBox="1">
            <a:spLocks noChangeArrowheads="1"/>
          </p:cNvSpPr>
          <p:nvPr/>
        </p:nvSpPr>
        <p:spPr>
          <a:xfrm>
            <a:off x="381000" y="990600"/>
            <a:ext cx="8305800" cy="5029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Roadway Sources</a:t>
            </a:r>
          </a:p>
          <a:p>
            <a:pPr lvl="1"/>
            <a:r>
              <a:rPr lang="en-US" sz="2000" dirty="0" smtClean="0"/>
              <a:t>Modeled using AREA sources</a:t>
            </a:r>
          </a:p>
          <a:p>
            <a:r>
              <a:rPr lang="en-US" dirty="0" smtClean="0"/>
              <a:t>Parking Sources</a:t>
            </a:r>
          </a:p>
          <a:p>
            <a:pPr lvl="1"/>
            <a:r>
              <a:rPr lang="en-US" sz="2000" dirty="0" smtClean="0"/>
              <a:t>Modeled using AERAPOLY sources</a:t>
            </a:r>
          </a:p>
          <a:p>
            <a:pPr lvl="1"/>
            <a:r>
              <a:rPr lang="en-US" sz="2000" dirty="0" smtClean="0"/>
              <a:t>Each level of a parking garage is to be modeled as an individual source</a:t>
            </a:r>
          </a:p>
          <a:p>
            <a:r>
              <a:rPr lang="en-US" dirty="0" smtClean="0"/>
              <a:t>Construction Sources </a:t>
            </a:r>
          </a:p>
          <a:p>
            <a:pPr lvl="1"/>
            <a:r>
              <a:rPr lang="en-US" sz="2000" dirty="0" smtClean="0"/>
              <a:t>Can be modeled as AREA, AREAPOLY, POINT, or VOLUME sources</a:t>
            </a:r>
          </a:p>
        </p:txBody>
      </p:sp>
    </p:spTree>
    <p:extLst>
      <p:ext uri="{BB962C8B-B14F-4D97-AF65-F5344CB8AC3E}">
        <p14:creationId xmlns:p14="http://schemas.microsoft.com/office/powerpoint/2010/main" val="206859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AERMOD .</a:t>
            </a:r>
            <a:r>
              <a:rPr lang="en-US" altLang="en-US" dirty="0" err="1" smtClean="0"/>
              <a:t>inp</a:t>
            </a:r>
            <a:r>
              <a:rPr lang="en-US" altLang="en-US" dirty="0" smtClean="0"/>
              <a:t> File</a:t>
            </a:r>
            <a:endParaRPr lang="en-US" dirty="0"/>
          </a:p>
        </p:txBody>
      </p:sp>
      <p:sp>
        <p:nvSpPr>
          <p:cNvPr id="6" name="Rectangle 3"/>
          <p:cNvSpPr txBox="1">
            <a:spLocks noChangeArrowheads="1"/>
          </p:cNvSpPr>
          <p:nvPr/>
        </p:nvSpPr>
        <p:spPr>
          <a:xfrm>
            <a:off x="381000" y="990600"/>
            <a:ext cx="8305800" cy="11430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The analyst needs to only specify the CO and SO Pathways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7086600" cy="4724400"/>
          </a:xfrm>
          <a:prstGeom prst="rect">
            <a:avLst/>
          </a:prstGeom>
          <a:noFill/>
          <a:ln>
            <a:solidFill>
              <a:schemeClr val="tx1"/>
            </a:solidFill>
          </a:ln>
        </p:spPr>
      </p:pic>
    </p:spTree>
    <p:extLst>
      <p:ext uri="{BB962C8B-B14F-4D97-AF65-F5344CB8AC3E}">
        <p14:creationId xmlns:p14="http://schemas.microsoft.com/office/powerpoint/2010/main" val="1017168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AERMOD .</a:t>
            </a:r>
            <a:r>
              <a:rPr lang="en-US" altLang="en-US" dirty="0" err="1" smtClean="0"/>
              <a:t>hre</a:t>
            </a:r>
            <a:r>
              <a:rPr lang="en-US" altLang="en-US" dirty="0" smtClean="0"/>
              <a:t> File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4648200" cy="5638800"/>
          </a:xfrm>
          <a:prstGeom prst="rect">
            <a:avLst/>
          </a:prstGeom>
          <a:noFill/>
          <a:ln>
            <a:solidFill>
              <a:schemeClr val="tx1"/>
            </a:solidFill>
          </a:ln>
        </p:spPr>
      </p:pic>
    </p:spTree>
    <p:extLst>
      <p:ext uri="{BB962C8B-B14F-4D97-AF65-F5344CB8AC3E}">
        <p14:creationId xmlns:p14="http://schemas.microsoft.com/office/powerpoint/2010/main" val="144180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Background - AEDT</a:t>
            </a:r>
            <a:endParaRPr lang="en-US" dirty="0"/>
          </a:p>
        </p:txBody>
      </p:sp>
      <p:sp>
        <p:nvSpPr>
          <p:cNvPr id="5" name="Content Placeholder 2"/>
          <p:cNvSpPr>
            <a:spLocks noGrp="1"/>
          </p:cNvSpPr>
          <p:nvPr>
            <p:ph sz="quarter" idx="4294967295"/>
          </p:nvPr>
        </p:nvSpPr>
        <p:spPr>
          <a:xfrm>
            <a:off x="457200" y="1600200"/>
            <a:ext cx="8229600" cy="4572000"/>
          </a:xfrm>
          <a:prstGeom prst="rect">
            <a:avLst/>
          </a:prstGeom>
        </p:spPr>
        <p:txBody>
          <a:bodyPr>
            <a:normAutofit fontScale="92500" lnSpcReduction="20000"/>
          </a:bodyPr>
          <a:lstStyle/>
          <a:p>
            <a:r>
              <a:rPr lang="en-US" altLang="en-US" b="1" dirty="0" smtClean="0"/>
              <a:t>Aviation Environmental Design Tool (AEDT) version 2b released May 29</a:t>
            </a:r>
            <a:r>
              <a:rPr lang="en-US" altLang="en-US" b="1" baseline="30000" dirty="0" smtClean="0"/>
              <a:t>th</a:t>
            </a:r>
            <a:r>
              <a:rPr lang="en-US" altLang="en-US" b="1" dirty="0" smtClean="0"/>
              <a:t>, 2015</a:t>
            </a:r>
            <a:endParaRPr lang="en-US" altLang="en-US" b="1" dirty="0"/>
          </a:p>
          <a:p>
            <a:pPr lvl="1"/>
            <a:r>
              <a:rPr lang="en-US" altLang="en-US" sz="2000" dirty="0" smtClean="0"/>
              <a:t>Replaces Emissions and Dispersion Modeling System (EDMS) 5.1.4.1 (August 2013) as the preferred model for airport air quality analyses</a:t>
            </a:r>
          </a:p>
          <a:p>
            <a:pPr marL="457200" lvl="1" indent="0">
              <a:buNone/>
            </a:pPr>
            <a:endParaRPr lang="en-US" altLang="en-US" sz="2000" dirty="0" smtClean="0"/>
          </a:p>
          <a:p>
            <a:pPr lvl="1"/>
            <a:r>
              <a:rPr lang="en-US" altLang="en-US" sz="2000" dirty="0" smtClean="0"/>
              <a:t>Replaces the Integrated Noise Model (INM) </a:t>
            </a:r>
          </a:p>
          <a:p>
            <a:pPr marL="457200" lvl="1" indent="0">
              <a:buNone/>
            </a:pPr>
            <a:endParaRPr lang="en-US" altLang="en-US" sz="2000" dirty="0" smtClean="0"/>
          </a:p>
          <a:p>
            <a:pPr lvl="1"/>
            <a:r>
              <a:rPr lang="en-US" altLang="en-US" sz="2000" dirty="0" smtClean="0"/>
              <a:t>EPA’s </a:t>
            </a:r>
            <a:r>
              <a:rPr lang="en-US" altLang="en-US" sz="2000" dirty="0" err="1" smtClean="0"/>
              <a:t>MOtor</a:t>
            </a:r>
            <a:r>
              <a:rPr lang="en-US" altLang="en-US" sz="2000" dirty="0" smtClean="0"/>
              <a:t> Vehicle Emission Simulator (MOVES) is not embedded within AEDT 2b or EDMS 5.1.4.1</a:t>
            </a:r>
          </a:p>
          <a:p>
            <a:pPr lvl="2"/>
            <a:r>
              <a:rPr lang="en-US" altLang="en-US" sz="2000" dirty="0"/>
              <a:t>EDMS: The Usage of the U.S. Environmental Protection Agency's (USEPA) Motor Vehicle Emission Simulator (MOVES) with the Federal Aviation Administration's (FAA) Emissions and Dispersion Modeling System (EDMS) (February 28th, </a:t>
            </a:r>
            <a:r>
              <a:rPr lang="en-US" altLang="en-US" sz="2000" dirty="0" smtClean="0"/>
              <a:t>2014)</a:t>
            </a:r>
            <a:endParaRPr lang="en-US" altLang="en-US" sz="2000" dirty="0"/>
          </a:p>
          <a:p>
            <a:pPr lvl="2"/>
            <a:endParaRPr lang="en-US" altLang="en-US" sz="2000" dirty="0" smtClean="0"/>
          </a:p>
          <a:p>
            <a:pPr lvl="1"/>
            <a:r>
              <a:rPr lang="en-US" altLang="en-US" sz="2000" dirty="0" smtClean="0"/>
              <a:t>AEDT </a:t>
            </a:r>
            <a:r>
              <a:rPr lang="en-US" altLang="en-US" sz="2000" dirty="0"/>
              <a:t>2b: Using MOVES with AEDT 2b Version 1.0</a:t>
            </a:r>
          </a:p>
          <a:p>
            <a:pPr lvl="2"/>
            <a:r>
              <a:rPr lang="en-US" altLang="en-US" sz="2000" dirty="0"/>
              <a:t>Available on AEDT website: </a:t>
            </a:r>
            <a:r>
              <a:rPr lang="en-US" altLang="en-US" sz="2000" dirty="0">
                <a:hlinkClick r:id="rId3"/>
              </a:rPr>
              <a:t>https://aedt.faa.gov</a:t>
            </a:r>
            <a:r>
              <a:rPr lang="en-US" altLang="en-US" sz="2000" dirty="0" smtClean="0">
                <a:hlinkClick r:id="rId3"/>
              </a:rPr>
              <a:t>/</a:t>
            </a:r>
            <a:r>
              <a:rPr lang="en-US" altLang="en-US" sz="2000" dirty="0" smtClean="0"/>
              <a:t> </a:t>
            </a:r>
            <a:endParaRPr lang="en-US" altLang="en-US" sz="2000" dirty="0"/>
          </a:p>
          <a:p>
            <a:pPr lvl="1"/>
            <a:endParaRPr lang="en-US" altLang="en-US" sz="2000" dirty="0" smtClean="0"/>
          </a:p>
          <a:p>
            <a:pPr lvl="1"/>
            <a:endParaRPr lang="en-US" altLang="en-US" sz="2000" dirty="0" smtClean="0"/>
          </a:p>
          <a:p>
            <a:endParaRPr lang="en-US" altLang="en-US" sz="1600" dirty="0"/>
          </a:p>
        </p:txBody>
      </p:sp>
    </p:spTree>
    <p:extLst>
      <p:ext uri="{BB962C8B-B14F-4D97-AF65-F5344CB8AC3E}">
        <p14:creationId xmlns:p14="http://schemas.microsoft.com/office/powerpoint/2010/main" val="2214610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0"/>
            <a:ext cx="9067800" cy="792162"/>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AERMOD .</a:t>
            </a:r>
            <a:r>
              <a:rPr lang="en-US" altLang="en-US" dirty="0" err="1" smtClean="0"/>
              <a:t>inp</a:t>
            </a:r>
            <a:r>
              <a:rPr lang="en-US" altLang="en-US" dirty="0" smtClean="0"/>
              <a:t> and .</a:t>
            </a:r>
            <a:r>
              <a:rPr lang="en-US" altLang="en-US" dirty="0" err="1" smtClean="0"/>
              <a:t>hre</a:t>
            </a:r>
            <a:r>
              <a:rPr lang="en-US" altLang="en-US" dirty="0" smtClean="0"/>
              <a:t> Requirements</a:t>
            </a:r>
            <a:endParaRPr lang="en-US" dirty="0"/>
          </a:p>
        </p:txBody>
      </p:sp>
      <p:sp>
        <p:nvSpPr>
          <p:cNvPr id="6" name="Rectangle 3"/>
          <p:cNvSpPr txBox="1">
            <a:spLocks noChangeArrowheads="1"/>
          </p:cNvSpPr>
          <p:nvPr/>
        </p:nvSpPr>
        <p:spPr>
          <a:xfrm>
            <a:off x="381000" y="990600"/>
            <a:ext cx="8305800" cy="5029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dirty="0"/>
              <a:t>A minimum of one parking facility must be included in the .</a:t>
            </a:r>
            <a:r>
              <a:rPr lang="en-US" dirty="0" err="1"/>
              <a:t>inp</a:t>
            </a:r>
            <a:r>
              <a:rPr lang="en-US" dirty="0"/>
              <a:t> and corresponding .</a:t>
            </a:r>
            <a:r>
              <a:rPr lang="en-US" dirty="0" err="1"/>
              <a:t>hre</a:t>
            </a:r>
            <a:r>
              <a:rPr lang="en-US" dirty="0"/>
              <a:t> file.  If the analyst does not want to model a parking facility then the emission rates can be set to zero in the .</a:t>
            </a:r>
            <a:r>
              <a:rPr lang="en-US" dirty="0" err="1"/>
              <a:t>hre</a:t>
            </a:r>
            <a:r>
              <a:rPr lang="en-US" dirty="0"/>
              <a:t> file.</a:t>
            </a:r>
          </a:p>
          <a:p>
            <a:pPr lvl="0"/>
            <a:r>
              <a:rPr lang="en-US" dirty="0"/>
              <a:t>The following naming conventions must be used in order for the AERMOD .</a:t>
            </a:r>
            <a:r>
              <a:rPr lang="en-US" dirty="0" err="1"/>
              <a:t>inp</a:t>
            </a:r>
            <a:r>
              <a:rPr lang="en-US" dirty="0"/>
              <a:t> to import correctly into AEDT.  </a:t>
            </a:r>
          </a:p>
          <a:p>
            <a:pPr lvl="1"/>
            <a:r>
              <a:rPr lang="en-US" dirty="0"/>
              <a:t>Parking Facilities: naming range of PARKA001 through </a:t>
            </a:r>
            <a:r>
              <a:rPr lang="en-US" dirty="0" smtClean="0"/>
              <a:t>PARKZ999</a:t>
            </a:r>
            <a:endParaRPr lang="en-US" dirty="0"/>
          </a:p>
          <a:p>
            <a:pPr lvl="1"/>
            <a:r>
              <a:rPr lang="en-US" dirty="0"/>
              <a:t>Roadways: naming range of RD000001 through </a:t>
            </a:r>
            <a:r>
              <a:rPr lang="en-US" dirty="0" smtClean="0"/>
              <a:t>RD999999</a:t>
            </a:r>
          </a:p>
          <a:p>
            <a:pPr lvl="1"/>
            <a:r>
              <a:rPr lang="en-US" dirty="0"/>
              <a:t>Construction: naming range of RDC00001 through </a:t>
            </a:r>
            <a:r>
              <a:rPr lang="en-US" dirty="0" smtClean="0"/>
              <a:t>RDC99999</a:t>
            </a:r>
          </a:p>
          <a:p>
            <a:pPr lvl="0"/>
            <a:r>
              <a:rPr lang="en-US" dirty="0"/>
              <a:t>The order of the sources listed under the SRCPARAM keyword in the .</a:t>
            </a:r>
            <a:r>
              <a:rPr lang="en-US" dirty="0" err="1"/>
              <a:t>inp</a:t>
            </a:r>
            <a:r>
              <a:rPr lang="en-US" dirty="0"/>
              <a:t> must be ordered in the following manner:</a:t>
            </a:r>
          </a:p>
          <a:p>
            <a:pPr lvl="1"/>
            <a:r>
              <a:rPr lang="en-US" dirty="0"/>
              <a:t>All roadway sources are to be defined first</a:t>
            </a:r>
            <a:r>
              <a:rPr lang="en-US" dirty="0" smtClean="0"/>
              <a:t>.</a:t>
            </a:r>
            <a:endParaRPr lang="en-US" dirty="0"/>
          </a:p>
          <a:p>
            <a:pPr lvl="1"/>
            <a:r>
              <a:rPr lang="en-US" dirty="0"/>
              <a:t>All construction sources are to be defined following the roadway sources</a:t>
            </a:r>
            <a:r>
              <a:rPr lang="en-US" dirty="0" smtClean="0"/>
              <a:t>.</a:t>
            </a:r>
            <a:endParaRPr lang="en-US" dirty="0"/>
          </a:p>
          <a:p>
            <a:pPr lvl="1"/>
            <a:r>
              <a:rPr lang="en-US" dirty="0"/>
              <a:t>All parking facility sources are to be defined after the construction sources. If there are no construction sources to be modeled then the parking facility sources will follow the roadway sources. </a:t>
            </a:r>
            <a:r>
              <a:rPr lang="en-US" dirty="0" smtClean="0"/>
              <a:t>Construction Sources </a:t>
            </a:r>
          </a:p>
        </p:txBody>
      </p:sp>
    </p:spTree>
    <p:extLst>
      <p:ext uri="{BB962C8B-B14F-4D97-AF65-F5344CB8AC3E}">
        <p14:creationId xmlns:p14="http://schemas.microsoft.com/office/powerpoint/2010/main" val="355765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1000" y="990600"/>
            <a:ext cx="8305800" cy="5029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2200" dirty="0"/>
              <a:t>The POLLUTID  in the CO (control) Pathway in the </a:t>
            </a:r>
            <a:r>
              <a:rPr lang="en-US" sz="2200" dirty="0" smtClean="0"/>
              <a:t>AERMOD </a:t>
            </a:r>
            <a:r>
              <a:rPr lang="en-US" sz="2200" dirty="0"/>
              <a:t>input file  must match the AEDT Metric Result being modeled.  For example, if the CO (carbon monoxide) Metric is chosen to be modeled in AEDT then CO (carbon monoxide) must be listed with the POLLUTID keyword within the CO (control) Pathway section of the AERMOD input </a:t>
            </a:r>
            <a:r>
              <a:rPr lang="en-US" sz="2200" dirty="0" err="1"/>
              <a:t>file</a:t>
            </a:r>
            <a:r>
              <a:rPr lang="en-US" sz="2200" dirty="0" err="1" smtClean="0"/>
              <a:t>The</a:t>
            </a:r>
            <a:r>
              <a:rPr lang="en-US" sz="2200" dirty="0" smtClean="0"/>
              <a:t> </a:t>
            </a:r>
            <a:r>
              <a:rPr lang="en-US" sz="2200" dirty="0"/>
              <a:t>following naming conventions must be used in order for the AERMOD .</a:t>
            </a:r>
            <a:r>
              <a:rPr lang="en-US" sz="2200" dirty="0" err="1"/>
              <a:t>inp</a:t>
            </a:r>
            <a:r>
              <a:rPr lang="en-US" sz="2200" dirty="0"/>
              <a:t> to import correctly into AEDT.  </a:t>
            </a:r>
            <a:endParaRPr lang="en-US" sz="2200" dirty="0" smtClean="0"/>
          </a:p>
          <a:p>
            <a:pPr marL="0" lvl="0" indent="0">
              <a:buNone/>
            </a:pPr>
            <a:endParaRPr lang="en-US" sz="2200" dirty="0"/>
          </a:p>
          <a:p>
            <a:pPr lvl="0"/>
            <a:r>
              <a:rPr lang="en-US" sz="2200" dirty="0"/>
              <a:t>The AERMOD input file (.</a:t>
            </a:r>
            <a:r>
              <a:rPr lang="en-US" sz="2200" dirty="0" err="1"/>
              <a:t>inp</a:t>
            </a:r>
            <a:r>
              <a:rPr lang="en-US" sz="2200" dirty="0"/>
              <a:t>) and the hourly emission rate file (.</a:t>
            </a:r>
            <a:r>
              <a:rPr lang="en-US" sz="2200" dirty="0" err="1"/>
              <a:t>hre</a:t>
            </a:r>
            <a:r>
              <a:rPr lang="en-US" sz="2200" dirty="0"/>
              <a:t>) must have the same naming convention. For example, if the AERMOD input file name is </a:t>
            </a:r>
            <a:r>
              <a:rPr lang="en-US" sz="2200" dirty="0" err="1"/>
              <a:t>CO_airportXYZ.inp</a:t>
            </a:r>
            <a:r>
              <a:rPr lang="en-US" sz="2200" dirty="0"/>
              <a:t> then the hourly emission rate file is to be named </a:t>
            </a:r>
            <a:r>
              <a:rPr lang="en-US" sz="2200" dirty="0" err="1"/>
              <a:t>CO_airportXYZ.hre</a:t>
            </a:r>
            <a:r>
              <a:rPr lang="en-US" sz="2200" dirty="0"/>
              <a:t>.  </a:t>
            </a:r>
            <a:endParaRPr lang="en-US" sz="2200" dirty="0" smtClean="0"/>
          </a:p>
          <a:p>
            <a:pPr marL="0" lvl="0" indent="0">
              <a:buNone/>
            </a:pPr>
            <a:endParaRPr lang="en-US" sz="2200" dirty="0"/>
          </a:p>
          <a:p>
            <a:pPr lvl="0"/>
            <a:r>
              <a:rPr lang="en-US" sz="2200" dirty="0"/>
              <a:t>The order of sources in the hourly emission rate file (.</a:t>
            </a:r>
            <a:r>
              <a:rPr lang="en-US" sz="2200" dirty="0" err="1"/>
              <a:t>hre</a:t>
            </a:r>
            <a:r>
              <a:rPr lang="en-US" sz="2200" dirty="0"/>
              <a:t>) must be ordered in the following manner:</a:t>
            </a:r>
          </a:p>
          <a:p>
            <a:pPr lvl="1"/>
            <a:r>
              <a:rPr lang="en-US" dirty="0"/>
              <a:t>All parking facility sources are to be listed first</a:t>
            </a:r>
            <a:r>
              <a:rPr lang="en-US" dirty="0" smtClean="0"/>
              <a:t>.</a:t>
            </a:r>
            <a:endParaRPr lang="en-US" dirty="0"/>
          </a:p>
          <a:p>
            <a:pPr lvl="1"/>
            <a:r>
              <a:rPr lang="en-US" dirty="0"/>
              <a:t>All roadway sources are to be listed following the parking facility sources</a:t>
            </a:r>
            <a:r>
              <a:rPr lang="en-US" dirty="0" smtClean="0"/>
              <a:t>.</a:t>
            </a:r>
            <a:endParaRPr lang="en-US" dirty="0"/>
          </a:p>
          <a:p>
            <a:pPr lvl="1"/>
            <a:r>
              <a:rPr lang="en-US" dirty="0"/>
              <a:t>All construction sources are to be listed following the roadway sources. </a:t>
            </a:r>
          </a:p>
        </p:txBody>
      </p:sp>
      <p:sp>
        <p:nvSpPr>
          <p:cNvPr id="6" name="Title 1"/>
          <p:cNvSpPr txBox="1">
            <a:spLocks/>
          </p:cNvSpPr>
          <p:nvPr/>
        </p:nvSpPr>
        <p:spPr>
          <a:xfrm>
            <a:off x="76200" y="0"/>
            <a:ext cx="9067800" cy="792162"/>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Methodology – AERMOD .</a:t>
            </a:r>
            <a:r>
              <a:rPr lang="en-US" altLang="en-US" dirty="0" err="1" smtClean="0"/>
              <a:t>inp</a:t>
            </a:r>
            <a:r>
              <a:rPr lang="en-US" altLang="en-US" dirty="0" smtClean="0"/>
              <a:t> and .</a:t>
            </a:r>
            <a:r>
              <a:rPr lang="en-US" altLang="en-US" dirty="0" err="1" smtClean="0"/>
              <a:t>hre</a:t>
            </a:r>
            <a:r>
              <a:rPr lang="en-US" altLang="en-US" dirty="0" smtClean="0"/>
              <a:t> Requirements</a:t>
            </a:r>
            <a:endParaRPr lang="en-US" dirty="0"/>
          </a:p>
        </p:txBody>
      </p:sp>
    </p:spTree>
    <p:extLst>
      <p:ext uri="{BB962C8B-B14F-4D97-AF65-F5344CB8AC3E}">
        <p14:creationId xmlns:p14="http://schemas.microsoft.com/office/powerpoint/2010/main" val="348423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AEDT Emissions Inventory Results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8" y="838200"/>
            <a:ext cx="908162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918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AEDT Dispersion Analysis Results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9" y="762000"/>
            <a:ext cx="8753951" cy="531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189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a:lstStyle>
          <a:p>
            <a:r>
              <a:rPr lang="en-US" altLang="en-US" dirty="0" smtClean="0"/>
              <a:t>AEDT Dispersion Analysis Results</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743474" cy="529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328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5" name="Rectangle 3"/>
          <p:cNvSpPr txBox="1">
            <a:spLocks noChangeArrowheads="1"/>
          </p:cNvSpPr>
          <p:nvPr/>
        </p:nvSpPr>
        <p:spPr>
          <a:xfrm>
            <a:off x="381000" y="990600"/>
            <a:ext cx="8305800" cy="5029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2000" dirty="0" smtClean="0"/>
          </a:p>
          <a:p>
            <a:pPr marL="0" indent="0">
              <a:buNone/>
            </a:pPr>
            <a:endParaRPr lang="en-US" sz="2000" dirty="0"/>
          </a:p>
          <a:p>
            <a:pPr marL="0" indent="0">
              <a:buNone/>
            </a:pPr>
            <a:endParaRPr lang="en-US" sz="2000" dirty="0" smtClean="0"/>
          </a:p>
          <a:p>
            <a:pPr marL="0" indent="0" algn="ctr">
              <a:buNone/>
            </a:pPr>
            <a:r>
              <a:rPr lang="en-US" sz="2000" dirty="0" smtClean="0"/>
              <a:t>George Noel</a:t>
            </a:r>
            <a:endParaRPr lang="en-US" sz="2000" dirty="0"/>
          </a:p>
          <a:p>
            <a:pPr marL="0" indent="0" algn="ctr">
              <a:buNone/>
            </a:pPr>
            <a:r>
              <a:rPr lang="en-US" sz="2000" dirty="0" smtClean="0">
                <a:hlinkClick r:id="rId2"/>
              </a:rPr>
              <a:t>Email: george.noel@dot.gov</a:t>
            </a:r>
            <a:endParaRPr lang="en-US" sz="2000" dirty="0" smtClean="0"/>
          </a:p>
          <a:p>
            <a:pPr marL="0" indent="0" algn="ctr">
              <a:buNone/>
            </a:pPr>
            <a:endParaRPr lang="en-US" sz="2000" dirty="0" smtClean="0"/>
          </a:p>
          <a:p>
            <a:pPr marL="0" indent="0" algn="ctr">
              <a:buNone/>
            </a:pPr>
            <a:r>
              <a:rPr lang="en-US" sz="2000" dirty="0" smtClean="0"/>
              <a:t>AEDT Website</a:t>
            </a:r>
          </a:p>
          <a:p>
            <a:pPr marL="0" lvl="2" indent="0" algn="ctr">
              <a:buSzPct val="70000"/>
              <a:buNone/>
            </a:pPr>
            <a:r>
              <a:rPr lang="en-US" altLang="en-US" sz="2000" dirty="0">
                <a:hlinkClick r:id="rId3"/>
              </a:rPr>
              <a:t>https://aedt.faa.gov/</a:t>
            </a:r>
            <a:r>
              <a:rPr lang="en-US" altLang="en-US" sz="2000" dirty="0"/>
              <a:t> </a:t>
            </a:r>
          </a:p>
          <a:p>
            <a:pPr marL="0" indent="0" algn="ctr">
              <a:buNone/>
            </a:pPr>
            <a:endParaRPr lang="en-US" sz="2000" dirty="0" smtClean="0"/>
          </a:p>
        </p:txBody>
      </p:sp>
    </p:spTree>
    <p:extLst>
      <p:ext uri="{BB962C8B-B14F-4D97-AF65-F5344CB8AC3E}">
        <p14:creationId xmlns:p14="http://schemas.microsoft.com/office/powerpoint/2010/main" val="383494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1000" y="1371600"/>
            <a:ext cx="8305800" cy="464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MOVES is required model for estimating emissions from on-road mobile sources</a:t>
            </a:r>
          </a:p>
          <a:p>
            <a:pPr lvl="1"/>
            <a:r>
              <a:rPr lang="en-US" altLang="en-US" sz="2200" dirty="0" smtClean="0"/>
              <a:t>Required as of March 2013</a:t>
            </a:r>
          </a:p>
          <a:p>
            <a:pPr lvl="1"/>
            <a:r>
              <a:rPr lang="en-US" altLang="en-US" sz="2200" dirty="0" smtClean="0"/>
              <a:t>Replaces MOBILE6.2</a:t>
            </a:r>
          </a:p>
          <a:p>
            <a:r>
              <a:rPr lang="en-US" altLang="en-US" sz="2800" dirty="0" smtClean="0"/>
              <a:t>MOVES2014 is the current version</a:t>
            </a:r>
          </a:p>
          <a:p>
            <a:pPr lvl="1"/>
            <a:r>
              <a:rPr lang="en-US" altLang="en-US" sz="2200" dirty="0" smtClean="0"/>
              <a:t>Released October 7</a:t>
            </a:r>
            <a:r>
              <a:rPr lang="en-US" altLang="en-US" sz="2200" baseline="30000" dirty="0" smtClean="0"/>
              <a:t>th</a:t>
            </a:r>
            <a:r>
              <a:rPr lang="en-US" altLang="en-US" sz="2200" dirty="0" smtClean="0"/>
              <a:t>, 2014</a:t>
            </a:r>
          </a:p>
          <a:p>
            <a:pPr lvl="1"/>
            <a:r>
              <a:rPr lang="en-US" altLang="en-US" sz="2200" dirty="0" smtClean="0"/>
              <a:t>Replaces MOVES2010b</a:t>
            </a:r>
          </a:p>
          <a:p>
            <a:pPr lvl="1"/>
            <a:r>
              <a:rPr lang="en-US" altLang="en-US" sz="2200" dirty="0" smtClean="0"/>
              <a:t>2 year grace period with exceptions</a:t>
            </a:r>
          </a:p>
          <a:p>
            <a:pPr lvl="1"/>
            <a:r>
              <a:rPr lang="en-US" altLang="en-US" sz="2400" dirty="0" smtClean="0"/>
              <a:t>NONROAD2008 embedded</a:t>
            </a:r>
          </a:p>
          <a:p>
            <a:pPr marL="0" indent="0">
              <a:buNone/>
            </a:pPr>
            <a:endParaRPr lang="en-US" altLang="en-US" sz="1200" b="1" dirty="0" smtClean="0"/>
          </a:p>
        </p:txBody>
      </p:sp>
      <p:sp>
        <p:nvSpPr>
          <p:cNvPr id="6" name="Title 1"/>
          <p:cNvSpPr>
            <a:spLocks noGrp="1"/>
          </p:cNvSpPr>
          <p:nvPr>
            <p:ph type="title"/>
          </p:nvPr>
        </p:nvSpPr>
        <p:spPr>
          <a:xfrm>
            <a:off x="457200" y="274638"/>
            <a:ext cx="8229600" cy="1143000"/>
          </a:xfrm>
        </p:spPr>
        <p:txBody>
          <a:bodyPr/>
          <a:lstStyle/>
          <a:p>
            <a:r>
              <a:rPr lang="en-US" altLang="en-US" dirty="0" smtClean="0"/>
              <a:t>Background - MOVES</a:t>
            </a:r>
            <a:endParaRPr lang="en-US" dirty="0"/>
          </a:p>
        </p:txBody>
      </p:sp>
    </p:spTree>
    <p:extLst>
      <p:ext uri="{BB962C8B-B14F-4D97-AF65-F5344CB8AC3E}">
        <p14:creationId xmlns:p14="http://schemas.microsoft.com/office/powerpoint/2010/main" val="326383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altLang="en-US" dirty="0" smtClean="0"/>
              <a:t>Background - EDMS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8037386" cy="437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457200" y="1143000"/>
            <a:ext cx="8153400" cy="5334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EDMS – Roadway Input Interface </a:t>
            </a:r>
          </a:p>
        </p:txBody>
      </p:sp>
    </p:spTree>
    <p:extLst>
      <p:ext uri="{BB962C8B-B14F-4D97-AF65-F5344CB8AC3E}">
        <p14:creationId xmlns:p14="http://schemas.microsoft.com/office/powerpoint/2010/main" val="79044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AEDT with MOVES</a:t>
            </a:r>
            <a:endParaRPr lang="en-US" dirty="0"/>
          </a:p>
        </p:txBody>
      </p:sp>
      <p:sp>
        <p:nvSpPr>
          <p:cNvPr id="4" name="Rectangle 3"/>
          <p:cNvSpPr txBox="1">
            <a:spLocks noChangeArrowheads="1"/>
          </p:cNvSpPr>
          <p:nvPr/>
        </p:nvSpPr>
        <p:spPr>
          <a:xfrm>
            <a:off x="381000" y="1371600"/>
            <a:ext cx="8305800" cy="464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Emissions Inventories</a:t>
            </a:r>
          </a:p>
          <a:p>
            <a:pPr lvl="1"/>
            <a:r>
              <a:rPr lang="en-US" altLang="en-US" sz="2200" dirty="0" smtClean="0"/>
              <a:t>Analysts will generate emissions inventories for on-road and off-road (e.g. construction equipment) mobile sources independently of AEDT 2b</a:t>
            </a:r>
          </a:p>
          <a:p>
            <a:pPr lvl="1"/>
            <a:r>
              <a:rPr lang="en-US" altLang="en-US" sz="2200" dirty="0" smtClean="0"/>
              <a:t>Emissions Inventory results may be imported in AEDT 2b</a:t>
            </a:r>
          </a:p>
          <a:p>
            <a:pPr lvl="2"/>
            <a:r>
              <a:rPr lang="en-US" altLang="en-US" sz="2200" dirty="0" smtClean="0"/>
              <a:t>The following Emissions Inventory categories can be imported</a:t>
            </a:r>
          </a:p>
          <a:p>
            <a:pPr lvl="3"/>
            <a:r>
              <a:rPr lang="en-US" altLang="en-US" sz="2200" dirty="0" smtClean="0"/>
              <a:t>Roadways</a:t>
            </a:r>
          </a:p>
          <a:p>
            <a:pPr lvl="3"/>
            <a:r>
              <a:rPr lang="en-US" altLang="en-US" sz="2200" dirty="0" smtClean="0"/>
              <a:t>Parking Facilities</a:t>
            </a:r>
          </a:p>
          <a:p>
            <a:pPr lvl="3"/>
            <a:r>
              <a:rPr lang="en-US" altLang="en-US" sz="2200" dirty="0" smtClean="0"/>
              <a:t>Construction</a:t>
            </a:r>
          </a:p>
        </p:txBody>
      </p:sp>
    </p:spTree>
    <p:extLst>
      <p:ext uri="{BB962C8B-B14F-4D97-AF65-F5344CB8AC3E}">
        <p14:creationId xmlns:p14="http://schemas.microsoft.com/office/powerpoint/2010/main" val="1587764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smtClean="0"/>
              <a:t>Using AEDT with MOVES</a:t>
            </a:r>
            <a:endParaRPr lang="en-US" dirty="0"/>
          </a:p>
        </p:txBody>
      </p:sp>
      <p:sp>
        <p:nvSpPr>
          <p:cNvPr id="8" name="Rectangle 3"/>
          <p:cNvSpPr txBox="1">
            <a:spLocks noChangeArrowheads="1"/>
          </p:cNvSpPr>
          <p:nvPr/>
        </p:nvSpPr>
        <p:spPr>
          <a:xfrm>
            <a:off x="381000" y="1371600"/>
            <a:ext cx="8305800" cy="464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Dispersion Modeling</a:t>
            </a:r>
          </a:p>
          <a:p>
            <a:pPr lvl="1"/>
            <a:r>
              <a:rPr lang="en-US" altLang="en-US" sz="2200" dirty="0" smtClean="0"/>
              <a:t>Analysts will generate AERMOD input files for on-road and off-road (e.g. construction equipment) mobile sources independently of AEDT 2b</a:t>
            </a:r>
          </a:p>
          <a:p>
            <a:pPr lvl="2"/>
            <a:r>
              <a:rPr lang="en-US" altLang="en-US" sz="2200" dirty="0" smtClean="0"/>
              <a:t>Analyst generated AERMOD input file (.</a:t>
            </a:r>
            <a:r>
              <a:rPr lang="en-US" altLang="en-US" sz="2200" dirty="0" err="1" smtClean="0"/>
              <a:t>inp</a:t>
            </a:r>
            <a:r>
              <a:rPr lang="en-US" altLang="en-US" sz="2200" dirty="0" smtClean="0"/>
              <a:t>)</a:t>
            </a:r>
          </a:p>
          <a:p>
            <a:pPr lvl="2"/>
            <a:r>
              <a:rPr lang="en-US" altLang="en-US" sz="2200" dirty="0" smtClean="0"/>
              <a:t>Analyst generated AERMOD hourly emission rate file (.</a:t>
            </a:r>
            <a:r>
              <a:rPr lang="en-US" altLang="en-US" sz="2200" dirty="0" err="1" smtClean="0"/>
              <a:t>hre</a:t>
            </a:r>
            <a:r>
              <a:rPr lang="en-US" altLang="en-US" sz="2200" dirty="0" smtClean="0"/>
              <a:t>)</a:t>
            </a:r>
          </a:p>
          <a:p>
            <a:pPr lvl="1"/>
            <a:r>
              <a:rPr lang="en-US" altLang="en-US" sz="2200" dirty="0" smtClean="0"/>
              <a:t>AERMOD .</a:t>
            </a:r>
            <a:r>
              <a:rPr lang="en-US" altLang="en-US" sz="2200" dirty="0" err="1" smtClean="0"/>
              <a:t>inp</a:t>
            </a:r>
            <a:r>
              <a:rPr lang="en-US" altLang="en-US" sz="2200" dirty="0" smtClean="0"/>
              <a:t> and .</a:t>
            </a:r>
            <a:r>
              <a:rPr lang="en-US" altLang="en-US" sz="2200" dirty="0" err="1" smtClean="0"/>
              <a:t>hre</a:t>
            </a:r>
            <a:r>
              <a:rPr lang="en-US" altLang="en-US" sz="2200" dirty="0" smtClean="0"/>
              <a:t> files may be imported into AEDT 2b</a:t>
            </a:r>
          </a:p>
          <a:p>
            <a:pPr lvl="2"/>
            <a:r>
              <a:rPr lang="en-US" altLang="en-US" sz="2400" dirty="0" smtClean="0"/>
              <a:t>Merged with aircraft and other airport sources</a:t>
            </a:r>
          </a:p>
          <a:p>
            <a:pPr marL="0" indent="0">
              <a:buNone/>
            </a:pPr>
            <a:endParaRPr lang="en-US" altLang="en-US" sz="1200" b="1" dirty="0" smtClean="0"/>
          </a:p>
        </p:txBody>
      </p:sp>
    </p:spTree>
    <p:extLst>
      <p:ext uri="{BB962C8B-B14F-4D97-AF65-F5344CB8AC3E}">
        <p14:creationId xmlns:p14="http://schemas.microsoft.com/office/powerpoint/2010/main" val="171636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altLang="en-US" dirty="0" smtClean="0"/>
              <a:t>Methodology – MOVES</a:t>
            </a:r>
            <a:endParaRPr lang="en-US" dirty="0"/>
          </a:p>
        </p:txBody>
      </p:sp>
      <p:sp>
        <p:nvSpPr>
          <p:cNvPr id="7" name="Rectangle 3"/>
          <p:cNvSpPr txBox="1">
            <a:spLocks noChangeArrowheads="1"/>
          </p:cNvSpPr>
          <p:nvPr/>
        </p:nvSpPr>
        <p:spPr>
          <a:xfrm>
            <a:off x="381000" y="1371600"/>
            <a:ext cx="8305800" cy="464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MOVES executed at Project Level Domain</a:t>
            </a:r>
          </a:p>
          <a:p>
            <a:pPr lvl="1"/>
            <a:r>
              <a:rPr lang="en-US" altLang="en-US" sz="2200" dirty="0" smtClean="0"/>
              <a:t>Allows for Link (roadway segment) level emissions estimates</a:t>
            </a:r>
          </a:p>
          <a:p>
            <a:r>
              <a:rPr lang="en-US" altLang="en-US" sz="2800" dirty="0" smtClean="0"/>
              <a:t>Each MOVES run models a single hour</a:t>
            </a:r>
          </a:p>
          <a:p>
            <a:pPr lvl="1"/>
            <a:r>
              <a:rPr lang="en-US" altLang="en-US" sz="2200" dirty="0" smtClean="0"/>
              <a:t>Single hour, month, and year for each MOVES run</a:t>
            </a:r>
          </a:p>
          <a:p>
            <a:r>
              <a:rPr lang="en-US" altLang="en-US" sz="2800" dirty="0" smtClean="0"/>
              <a:t>Number of MOVES runs required may vary</a:t>
            </a:r>
          </a:p>
          <a:p>
            <a:pPr lvl="1"/>
            <a:r>
              <a:rPr lang="en-US" altLang="en-US" sz="2200" dirty="0" smtClean="0"/>
              <a:t>Use Case</a:t>
            </a:r>
          </a:p>
          <a:p>
            <a:pPr lvl="2"/>
            <a:r>
              <a:rPr lang="en-US" altLang="en-US" sz="2200" dirty="0" smtClean="0"/>
              <a:t>Emission Inventory may require less runs</a:t>
            </a:r>
          </a:p>
          <a:p>
            <a:pPr lvl="2"/>
            <a:r>
              <a:rPr lang="en-US" altLang="en-US" sz="2200" dirty="0" smtClean="0"/>
              <a:t>Dispersion modeling may require more runs </a:t>
            </a:r>
          </a:p>
          <a:p>
            <a:pPr lvl="1"/>
            <a:r>
              <a:rPr lang="en-US" altLang="en-US" sz="2200" dirty="0" smtClean="0"/>
              <a:t>Meteorological variation </a:t>
            </a:r>
          </a:p>
          <a:p>
            <a:pPr lvl="1"/>
            <a:r>
              <a:rPr lang="en-US" altLang="en-US" sz="2200" dirty="0" smtClean="0"/>
              <a:t>Traffic Variation </a:t>
            </a:r>
          </a:p>
          <a:p>
            <a:pPr lvl="1"/>
            <a:endParaRPr lang="en-US" altLang="en-US" sz="2200" dirty="0"/>
          </a:p>
        </p:txBody>
      </p:sp>
    </p:spTree>
    <p:extLst>
      <p:ext uri="{BB962C8B-B14F-4D97-AF65-F5344CB8AC3E}">
        <p14:creationId xmlns:p14="http://schemas.microsoft.com/office/powerpoint/2010/main" val="1156574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447800"/>
            <a:ext cx="5181600" cy="41910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Number of MOVES Runs</a:t>
            </a:r>
          </a:p>
          <a:p>
            <a:pPr lvl="1"/>
            <a:r>
              <a:rPr lang="en-US" altLang="en-US" sz="2000" dirty="0" smtClean="0"/>
              <a:t> Determined by interagency coordination</a:t>
            </a:r>
          </a:p>
          <a:p>
            <a:r>
              <a:rPr lang="en-US" altLang="en-US" sz="2800" dirty="0" smtClean="0"/>
              <a:t>Meteorological and traffic variation </a:t>
            </a:r>
            <a:endParaRPr lang="en-US" altLang="en-US" sz="1400" dirty="0" smtClean="0"/>
          </a:p>
          <a:p>
            <a:pPr lvl="1"/>
            <a:r>
              <a:rPr lang="en-US" altLang="en-US" sz="2000" dirty="0" smtClean="0"/>
              <a:t>An example of a detailed set of runs is 16 MOVES runs</a:t>
            </a:r>
          </a:p>
          <a:p>
            <a:pPr lvl="1"/>
            <a:r>
              <a:rPr lang="en-US" altLang="en-US" sz="2000" dirty="0" smtClean="0"/>
              <a:t>Quarterly seasonal variation (Table 1)</a:t>
            </a:r>
          </a:p>
          <a:p>
            <a:pPr lvl="1"/>
            <a:r>
              <a:rPr lang="en-US" altLang="en-US" sz="2000" dirty="0" smtClean="0"/>
              <a:t>Daily </a:t>
            </a:r>
            <a:r>
              <a:rPr lang="en-US" altLang="en-US" sz="2000" dirty="0"/>
              <a:t>t</a:t>
            </a:r>
            <a:r>
              <a:rPr lang="en-US" altLang="en-US" sz="2000" dirty="0" smtClean="0"/>
              <a:t>raffic variation (Table 2)</a:t>
            </a:r>
            <a:endParaRPr lang="en-US" altLang="en-US" sz="2000" dirty="0"/>
          </a:p>
          <a:p>
            <a:pPr lvl="1"/>
            <a:endParaRPr lang="en-US" altLang="en-US" sz="2400" dirty="0" smtClean="0"/>
          </a:p>
        </p:txBody>
      </p:sp>
      <p:sp>
        <p:nvSpPr>
          <p:cNvPr id="6" name="Title 1"/>
          <p:cNvSpPr>
            <a:spLocks noGrp="1"/>
          </p:cNvSpPr>
          <p:nvPr>
            <p:ph type="title"/>
          </p:nvPr>
        </p:nvSpPr>
        <p:spPr>
          <a:xfrm>
            <a:off x="457200" y="274638"/>
            <a:ext cx="8229600" cy="792162"/>
          </a:xfrm>
        </p:spPr>
        <p:txBody>
          <a:bodyPr>
            <a:normAutofit/>
          </a:bodyPr>
          <a:lstStyle/>
          <a:p>
            <a:r>
              <a:rPr lang="en-US" altLang="en-US" dirty="0" smtClean="0"/>
              <a:t>Methodology – MOVES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6687705"/>
              </p:ext>
            </p:extLst>
          </p:nvPr>
        </p:nvGraphicFramePr>
        <p:xfrm>
          <a:off x="5791200" y="2133600"/>
          <a:ext cx="2965450" cy="838200"/>
        </p:xfrm>
        <a:graphic>
          <a:graphicData uri="http://schemas.openxmlformats.org/drawingml/2006/table">
            <a:tbl>
              <a:tblPr firstRow="1" firstCol="1" bandRow="1"/>
              <a:tblGrid>
                <a:gridCol w="501650"/>
                <a:gridCol w="1099820"/>
                <a:gridCol w="1363980"/>
              </a:tblGrid>
              <a:tr h="121920">
                <a:tc>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Code</a:t>
                      </a:r>
                      <a:endParaRPr lang="en-US" sz="11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Name</a:t>
                      </a:r>
                      <a:endParaRPr lang="en-US" sz="1100" dirty="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Months</a:t>
                      </a:r>
                      <a:endParaRPr lang="en-US" sz="1100" dirty="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12192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Q1</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First Quarter</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January - March</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2192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Q2</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Second Quarter</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April – June</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2192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Q3</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Third Quarter</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July - September</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2192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Q4</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Fourth Quarter</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October - December</a:t>
                      </a:r>
                      <a:endParaRPr lang="en-US" sz="1100" dirty="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54689293"/>
              </p:ext>
            </p:extLst>
          </p:nvPr>
        </p:nvGraphicFramePr>
        <p:xfrm>
          <a:off x="5715000" y="3733800"/>
          <a:ext cx="3262630" cy="861060"/>
        </p:xfrm>
        <a:graphic>
          <a:graphicData uri="http://schemas.openxmlformats.org/drawingml/2006/table">
            <a:tbl>
              <a:tblPr firstRow="1" firstCol="1" bandRow="1"/>
              <a:tblGrid>
                <a:gridCol w="659765"/>
                <a:gridCol w="1083310"/>
                <a:gridCol w="1519555"/>
              </a:tblGrid>
              <a:tr h="190500">
                <a:tc>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Code</a:t>
                      </a:r>
                      <a:endParaRPr lang="en-US" sz="11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Name</a:t>
                      </a:r>
                      <a:endParaRPr lang="en-US" sz="1100" dirty="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a:solidFill>
                            <a:srgbClr val="FFFFFF"/>
                          </a:solidFill>
                          <a:effectLst/>
                          <a:latin typeface="Calibri"/>
                          <a:ea typeface="Times New Roman"/>
                          <a:cs typeface="Times New Roman"/>
                        </a:rPr>
                        <a:t>Time of Day</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810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AM</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Morning Peak</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0600 – 0900 (3 hours)</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810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MD</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Midday</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0900 – 1600 (7 hours)</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810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PM</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Evening Peak</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1600 – 1900 (3 hours)</a:t>
                      </a:r>
                      <a:endParaRPr lang="en-US" sz="110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8100">
                <a:tc>
                  <a:txBody>
                    <a:bodyPr/>
                    <a:lstStyle/>
                    <a:p>
                      <a:pPr marL="0" marR="0" algn="ctr">
                        <a:spcBef>
                          <a:spcPts val="0"/>
                        </a:spcBef>
                        <a:spcAft>
                          <a:spcPts val="0"/>
                        </a:spcAft>
                      </a:pPr>
                      <a:r>
                        <a:rPr lang="en-US" sz="1100" b="1">
                          <a:solidFill>
                            <a:srgbClr val="000000"/>
                          </a:solidFill>
                          <a:effectLst/>
                          <a:latin typeface="Calibri"/>
                          <a:ea typeface="Times New Roman"/>
                          <a:cs typeface="Times New Roman"/>
                        </a:rPr>
                        <a:t>ON</a:t>
                      </a:r>
                      <a:endParaRPr lang="en-US" sz="11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a:ea typeface="Times New Roman"/>
                          <a:cs typeface="Times New Roman"/>
                        </a:rPr>
                        <a:t>Overnight</a:t>
                      </a:r>
                      <a:endParaRPr lang="en-US" sz="1100">
                        <a:effectLst/>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1900 – 0600 (11 hours)</a:t>
                      </a:r>
                      <a:endParaRPr lang="en-US" sz="1100" dirty="0">
                        <a:effectLst/>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9" name="Rectangle 8"/>
          <p:cNvSpPr/>
          <p:nvPr/>
        </p:nvSpPr>
        <p:spPr>
          <a:xfrm>
            <a:off x="5029200" y="1828800"/>
            <a:ext cx="4572000" cy="276999"/>
          </a:xfrm>
          <a:prstGeom prst="rect">
            <a:avLst/>
          </a:prstGeom>
        </p:spPr>
        <p:txBody>
          <a:bodyPr>
            <a:spAutoFit/>
          </a:bodyPr>
          <a:lstStyle/>
          <a:p>
            <a:pPr algn="ctr">
              <a:spcAft>
                <a:spcPts val="1000"/>
              </a:spcAft>
            </a:pPr>
            <a:r>
              <a:rPr lang="en-US" sz="1200" b="1" dirty="0">
                <a:ea typeface="Calibri"/>
              </a:rPr>
              <a:t>Table 1. Quarters of the year for MOVES runs</a:t>
            </a:r>
            <a:endParaRPr lang="en-US" sz="1200" b="1" dirty="0">
              <a:effectLst/>
              <a:ea typeface="Calibri"/>
            </a:endParaRPr>
          </a:p>
        </p:txBody>
      </p:sp>
      <p:sp>
        <p:nvSpPr>
          <p:cNvPr id="10" name="Rectangle 9"/>
          <p:cNvSpPr/>
          <p:nvPr/>
        </p:nvSpPr>
        <p:spPr>
          <a:xfrm>
            <a:off x="5181600" y="3429000"/>
            <a:ext cx="4572000" cy="276999"/>
          </a:xfrm>
          <a:prstGeom prst="rect">
            <a:avLst/>
          </a:prstGeom>
        </p:spPr>
        <p:txBody>
          <a:bodyPr>
            <a:spAutoFit/>
          </a:bodyPr>
          <a:lstStyle/>
          <a:p>
            <a:pPr algn="ctr">
              <a:spcAft>
                <a:spcPts val="1000"/>
              </a:spcAft>
            </a:pPr>
            <a:r>
              <a:rPr lang="en-US" sz="1200" b="1" dirty="0">
                <a:ea typeface="Calibri"/>
              </a:rPr>
              <a:t>Table 2. Traffic volume times of day for MOVES runs</a:t>
            </a:r>
            <a:endParaRPr lang="en-US" sz="1200" b="1" dirty="0">
              <a:effectLst/>
              <a:ea typeface="Calibri"/>
            </a:endParaRPr>
          </a:p>
        </p:txBody>
      </p:sp>
    </p:spTree>
    <p:extLst>
      <p:ext uri="{BB962C8B-B14F-4D97-AF65-F5344CB8AC3E}">
        <p14:creationId xmlns:p14="http://schemas.microsoft.com/office/powerpoint/2010/main" val="1470858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37386" cy="43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152400"/>
            <a:ext cx="8229600" cy="792162"/>
          </a:xfrm>
        </p:spPr>
        <p:txBody>
          <a:bodyPr>
            <a:normAutofit/>
          </a:bodyPr>
          <a:lstStyle/>
          <a:p>
            <a:r>
              <a:rPr lang="en-US" altLang="en-US" dirty="0" smtClean="0"/>
              <a:t>Methodology – MOVES</a:t>
            </a:r>
            <a:endParaRPr lang="en-US" dirty="0"/>
          </a:p>
        </p:txBody>
      </p:sp>
      <p:sp>
        <p:nvSpPr>
          <p:cNvPr id="8" name="Rectangle 3"/>
          <p:cNvSpPr txBox="1">
            <a:spLocks noChangeArrowheads="1"/>
          </p:cNvSpPr>
          <p:nvPr/>
        </p:nvSpPr>
        <p:spPr>
          <a:xfrm>
            <a:off x="457200" y="1143000"/>
            <a:ext cx="8153400" cy="5334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tLang="en-US" sz="2800" dirty="0" smtClean="0"/>
              <a:t>Scale</a:t>
            </a:r>
          </a:p>
        </p:txBody>
      </p:sp>
    </p:spTree>
    <p:extLst>
      <p:ext uri="{BB962C8B-B14F-4D97-AF65-F5344CB8AC3E}">
        <p14:creationId xmlns:p14="http://schemas.microsoft.com/office/powerpoint/2010/main" val="158993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ent_x0020_Type xmlns="06aae0be-d389-4f48-9606-fc9cb0e35bd7">PowerPoint Presentations</Content_x0020_Type>
    <Order_x0020_Number xmlns="06aae0be-d389-4f48-9606-fc9cb0e35bd7">2</Order_x0020_Number>
    <Thumbnail_x0020_Image xmlns="06aae0be-d389-4f48-9606-fc9cb0e35bd7">
      <Url>http://spmain.volpe.dot.gov/sites/Tools/Communications/PublishingImages/ppt_template_button.png</Url>
      <Description xsi:nil="true"/>
    </Thumbnail_x0020_Image>
    <Description0 xmlns="06aae0be-d389-4f48-9606-fc9cb0e35b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0CE8E52D997498F4D664B4C35548C" ma:contentTypeVersion="5" ma:contentTypeDescription="Create a new document." ma:contentTypeScope="" ma:versionID="dce2fe013db701b5247b949854c11692">
  <xsd:schema xmlns:xsd="http://www.w3.org/2001/XMLSchema" xmlns:xs="http://www.w3.org/2001/XMLSchema" xmlns:p="http://schemas.microsoft.com/office/2006/metadata/properties" xmlns:ns2="06aae0be-d389-4f48-9606-fc9cb0e35bd7" targetNamespace="http://schemas.microsoft.com/office/2006/metadata/properties" ma:root="true" ma:fieldsID="89048ad632b2875d17b23f55cb65f9de" ns2:_="">
    <xsd:import namespace="06aae0be-d389-4f48-9606-fc9cb0e35bd7"/>
    <xsd:element name="properties">
      <xsd:complexType>
        <xsd:sequence>
          <xsd:element name="documentManagement">
            <xsd:complexType>
              <xsd:all>
                <xsd:element ref="ns2:Content_x0020_Type" minOccurs="0"/>
                <xsd:element ref="ns2:Order_x0020_Number" minOccurs="0"/>
                <xsd:element ref="ns2:Thumbnail_x0020_Imag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aae0be-d389-4f48-9606-fc9cb0e35bd7" elementFormDefault="qualified">
    <xsd:import namespace="http://schemas.microsoft.com/office/2006/documentManagement/types"/>
    <xsd:import namespace="http://schemas.microsoft.com/office/infopath/2007/PartnerControls"/>
    <xsd:element name="Content_x0020_Type" ma:index="8" nillable="true" ma:displayName="Document Type" ma:description="What type of content is this? Is it a part of the Communications Toolkit or is this a powerpoint template?" ma:internalName="Content_x0020_Type">
      <xsd:simpleType>
        <xsd:restriction base="dms:Text">
          <xsd:maxLength value="255"/>
        </xsd:restriction>
      </xsd:simpleType>
    </xsd:element>
    <xsd:element name="Order_x0020_Number" ma:index="9" nillable="true" ma:displayName="Order Number" ma:internalName="Order_x0020_Number">
      <xsd:simpleType>
        <xsd:restriction base="dms:Number"/>
      </xsd:simpleType>
    </xsd:element>
    <xsd:element name="Thumbnail_x0020_Image" ma:index="10" nillable="true" ma:displayName="Thumbnail Image" ma:format="Image" ma:internalName="Thumbnail_x0020_Image">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11"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D7B703-556D-4F5D-A735-01639AF2CE70}">
  <ds:schemaRefs>
    <ds:schemaRef ds:uri="http://schemas.microsoft.com/sharepoint/v3/contenttype/forms"/>
  </ds:schemaRefs>
</ds:datastoreItem>
</file>

<file path=customXml/itemProps2.xml><?xml version="1.0" encoding="utf-8"?>
<ds:datastoreItem xmlns:ds="http://schemas.openxmlformats.org/officeDocument/2006/customXml" ds:itemID="{C3DF94DA-2608-46E7-88C7-247AD4CCC6B6}">
  <ds:schemaRefs>
    <ds:schemaRef ds:uri="http://purl.org/dc/elements/1.1/"/>
    <ds:schemaRef ds:uri="http://schemas.openxmlformats.org/package/2006/metadata/core-properties"/>
    <ds:schemaRef ds:uri="http://purl.org/dc/term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06aae0be-d389-4f48-9606-fc9cb0e35bd7"/>
  </ds:schemaRefs>
</ds:datastoreItem>
</file>

<file path=customXml/itemProps3.xml><?xml version="1.0" encoding="utf-8"?>
<ds:datastoreItem xmlns:ds="http://schemas.openxmlformats.org/officeDocument/2006/customXml" ds:itemID="{5CB74713-0C04-499B-98CA-7972678A0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aae0be-d389-4f48-9606-fc9cb0e35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8416</TotalTime>
  <Words>1568</Words>
  <Application>Microsoft Office PowerPoint</Application>
  <PresentationFormat>On-screen Show (4:3)</PresentationFormat>
  <Paragraphs>247</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Title and Content</vt:lpstr>
      <vt:lpstr>PowerPoint Presentation</vt:lpstr>
      <vt:lpstr>Background - AEDT</vt:lpstr>
      <vt:lpstr>Background - MOVES</vt:lpstr>
      <vt:lpstr>Background - EDMS</vt:lpstr>
      <vt:lpstr>Using AEDT with MOVES</vt:lpstr>
      <vt:lpstr>Using AEDT with MOVES</vt:lpstr>
      <vt:lpstr>Methodology – MOVES</vt:lpstr>
      <vt:lpstr>Methodology – MOVES</vt:lpstr>
      <vt:lpstr>Methodology – MOVES</vt:lpstr>
      <vt:lpstr>Methodology – MOVES</vt:lpstr>
      <vt:lpstr>Methodology – MOVES</vt:lpstr>
      <vt:lpstr>Methodology – MOVES</vt:lpstr>
      <vt:lpstr>Methodology – MOVES 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Mandler</dc:creator>
  <cp:lastModifiedBy>Ferrante, Amanda (VOLPE)</cp:lastModifiedBy>
  <cp:revision>79</cp:revision>
  <dcterms:created xsi:type="dcterms:W3CDTF">2012-06-27T19:30:13Z</dcterms:created>
  <dcterms:modified xsi:type="dcterms:W3CDTF">2016-08-15T18:41:27Z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0x010100E4C0CE8E52D997498F4D664B4C35548C</vt:lpwstr>
  </property>
  <property fmtid="{D5CDD505-2E9C-101B-9397-08002B2CF9AE}" pid="3" name="Order">
    <vt:r8>3100</vt:r8>
  </property>
</Properties>
</file>