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307" r:id="rId3"/>
    <p:sldId id="317" r:id="rId4"/>
    <p:sldId id="330" r:id="rId5"/>
    <p:sldId id="318" r:id="rId6"/>
    <p:sldId id="329" r:id="rId7"/>
    <p:sldId id="294" r:id="rId8"/>
    <p:sldId id="288" r:id="rId9"/>
    <p:sldId id="332" r:id="rId10"/>
    <p:sldId id="331" r:id="rId11"/>
    <p:sldId id="304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9" autoAdjust="0"/>
    <p:restoredTop sz="85340" autoAdjust="0"/>
  </p:normalViewPr>
  <p:slideViewPr>
    <p:cSldViewPr>
      <p:cViewPr>
        <p:scale>
          <a:sx n="70" d="100"/>
          <a:sy n="70" d="100"/>
        </p:scale>
        <p:origin x="-51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4D80-50AE-4180-A33D-A923F13C67ED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686F7-2B38-4D25-9B2B-7C3D94FD3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8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9141-9951-4F94-8B09-88EF4BD8F88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0F93-A6E1-4D35-8192-3FDA5AA8A83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2727" y="6172200"/>
            <a:ext cx="464127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6172200"/>
            <a:ext cx="76892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27888"/>
          </a:xfr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>
            <a:lvl1pPr marL="285750" indent="-285750">
              <a:buClrTx/>
              <a:buFont typeface="Arial" pitchFamily="34" charset="0"/>
              <a:buChar char="•"/>
              <a:defRPr sz="1800" baseline="0">
                <a:latin typeface="Arial" pitchFamily="34" charset="0"/>
              </a:defRPr>
            </a:lvl1pPr>
            <a:lvl2pPr marL="678942" indent="-285750">
              <a:buClrTx/>
              <a:buFont typeface="Arial" pitchFamily="34" charset="0"/>
              <a:buChar char="─"/>
              <a:defRPr sz="1800" baseline="0">
                <a:latin typeface="Arial" pitchFamily="34" charset="0"/>
              </a:defRPr>
            </a:lvl2pPr>
            <a:lvl3pPr marL="953262" indent="-285750">
              <a:buClrTx/>
              <a:buFont typeface="Wingdings" pitchFamily="2" charset="2"/>
              <a:buChar char="§"/>
              <a:defRPr sz="1800" baseline="0">
                <a:latin typeface="Arial" pitchFamily="34" charset="0"/>
              </a:defRPr>
            </a:lvl3pPr>
            <a:lvl4pPr marL="1264158" indent="-285750">
              <a:buClrTx/>
              <a:buFont typeface="Wingdings" pitchFamily="2" charset="2"/>
              <a:buChar char="§"/>
              <a:defRPr sz="1800" baseline="0">
                <a:latin typeface="Arial" pitchFamily="34" charset="0"/>
              </a:defRPr>
            </a:lvl4pPr>
            <a:lvl5pPr marL="1538478" indent="-285750">
              <a:buClrTx/>
              <a:buFont typeface="Wingdings" pitchFamily="2" charset="2"/>
              <a:buChar char="§"/>
              <a:defRPr sz="1800" baseline="0">
                <a:latin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9141-9951-4F94-8B09-88EF4BD8F881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29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0719141-9951-4F94-8B09-88EF4BD8F881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9" name="Slide Number Placeholder 26"/>
          <p:cNvSpPr txBox="1">
            <a:spLocks/>
          </p:cNvSpPr>
          <p:nvPr userDrawn="1"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310F93-A6E1-4D35-8192-3FDA5AA8A83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2727" y="6172200"/>
            <a:ext cx="464127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6172200"/>
            <a:ext cx="76892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D3078B-5EB1-478A-B7F1-C3F286B987B8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5925F-7D12-4347-8552-B86DE1A9B6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267200"/>
            <a:ext cx="5562600" cy="175260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Presented By: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George Noel – Volpe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Mark Glaze - FHWA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1/13/2014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768" y="19050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MOVES Project Level Sensitivity Analysis Update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3200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 Research Board 93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Annual Meeting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 and Air Quality Committee, ADC20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991600" cy="838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Average Speed compared to constant approach speed Drive Schedule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988623"/>
              </p:ext>
            </p:extLst>
          </p:nvPr>
        </p:nvGraphicFramePr>
        <p:xfrm>
          <a:off x="1" y="1981196"/>
          <a:ext cx="9143999" cy="4191003"/>
        </p:xfrm>
        <a:graphic>
          <a:graphicData uri="http://schemas.openxmlformats.org/drawingml/2006/table">
            <a:tbl>
              <a:tblPr/>
              <a:tblGrid>
                <a:gridCol w="1883468"/>
                <a:gridCol w="859731"/>
                <a:gridCol w="2362200"/>
                <a:gridCol w="963551"/>
                <a:gridCol w="990849"/>
                <a:gridCol w="1025016"/>
                <a:gridCol w="1059184"/>
              </a:tblGrid>
              <a:tr h="16421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Road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Link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 Emissions Rates (gram/veh-mile)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Change Compared to Average Speed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PM2.5 Emissions Rates  (gram/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veh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-mile)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Change Compared to Average Speed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1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Urban Unrestricted Access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Approach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mph Average Speed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-27.12%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-36.64%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Constant 25 mph Drive Schedule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81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Urban Unrestricted Access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Approach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mph Average Speed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-24.33%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-38.41%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Constant 35 mph Drive Schedule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81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Urban Unrestricted Access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Approach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mph Average Speed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-19.77%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-35.52%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Constant 45 mph Drive Schedule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2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27888"/>
          </a:xfrm>
        </p:spPr>
        <p:txBody>
          <a:bodyPr/>
          <a:lstStyle/>
          <a:p>
            <a:r>
              <a:rPr lang="en-US" dirty="0" smtClean="0"/>
              <a:t> Project Level Sensitivity Results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 smtClean="0"/>
              <a:t>Variations in Age Distribution can have a significant effect on emissions rates</a:t>
            </a:r>
          </a:p>
          <a:p>
            <a:pPr lvl="1"/>
            <a:r>
              <a:rPr lang="en-US" sz="1900" dirty="0" smtClean="0"/>
              <a:t>An older average age does not always equate to higher emissions rates (Transit Bus Scenario)</a:t>
            </a:r>
          </a:p>
          <a:p>
            <a:pPr lvl="1"/>
            <a:r>
              <a:rPr lang="en-US" sz="1900" dirty="0" smtClean="0"/>
              <a:t>For passenger cars when the average age increases by a year then the emissions rates increase was in the 10% percent range for CO, VOC, and NO</a:t>
            </a:r>
            <a:r>
              <a:rPr lang="en-US" sz="1900" baseline="-25000" dirty="0" smtClean="0"/>
              <a:t>X</a:t>
            </a:r>
            <a:r>
              <a:rPr lang="en-US" sz="1900" dirty="0" smtClean="0"/>
              <a:t>.  The emissions rate increase in PM</a:t>
            </a:r>
            <a:r>
              <a:rPr lang="en-US" sz="1900" baseline="-25000" dirty="0" smtClean="0"/>
              <a:t>2.5</a:t>
            </a:r>
            <a:r>
              <a:rPr lang="en-US" sz="1900" dirty="0" smtClean="0"/>
              <a:t> was approximately 5%.  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sz="2100" dirty="0" smtClean="0"/>
              <a:t>Getting the fleet mix accurate for your project is important</a:t>
            </a:r>
            <a:endParaRPr lang="en-US" sz="2100" dirty="0"/>
          </a:p>
          <a:p>
            <a:pPr lvl="1"/>
            <a:r>
              <a:rPr lang="en-US" sz="1900" dirty="0" smtClean="0"/>
              <a:t>The ratio between passenger cars and passenger trucks is important primarily for CO</a:t>
            </a:r>
          </a:p>
          <a:p>
            <a:pPr lvl="1"/>
            <a:r>
              <a:rPr lang="en-US" sz="1900" dirty="0" smtClean="0"/>
              <a:t>Getting the ratios between single unit and combination trucks are important</a:t>
            </a:r>
          </a:p>
          <a:p>
            <a:pPr lvl="1"/>
            <a:r>
              <a:rPr lang="en-US" sz="1900" dirty="0" smtClean="0"/>
              <a:t>However there is very little change in emissions rates between the short haul and long haul designations</a:t>
            </a:r>
          </a:p>
          <a:p>
            <a:pPr lvl="1"/>
            <a:r>
              <a:rPr lang="en-US" sz="1900" dirty="0" smtClean="0"/>
              <a:t>Observed slightly lower emissions rates when increasing proportion of long-haul vehicle types for NO</a:t>
            </a:r>
            <a:r>
              <a:rPr lang="en-US" sz="1900" baseline="-25000" dirty="0" smtClean="0"/>
              <a:t>X</a:t>
            </a:r>
            <a:r>
              <a:rPr lang="en-US" sz="1900" dirty="0" smtClean="0"/>
              <a:t> and PM</a:t>
            </a:r>
            <a:r>
              <a:rPr lang="en-US" sz="1900" baseline="-25000" dirty="0" smtClean="0"/>
              <a:t>2.5</a:t>
            </a:r>
            <a:r>
              <a:rPr lang="en-US" sz="1900" dirty="0" smtClean="0"/>
              <a:t>.</a:t>
            </a:r>
          </a:p>
          <a:p>
            <a:pPr lvl="1"/>
            <a:endParaRPr lang="en-US" sz="1600" dirty="0" smtClean="0"/>
          </a:p>
          <a:p>
            <a:r>
              <a:rPr lang="en-US" sz="2100" dirty="0" smtClean="0"/>
              <a:t>Still analyzing average speed compared to link drive schedule and operating mode distribution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67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27888"/>
          </a:xfrm>
        </p:spPr>
        <p:txBody>
          <a:bodyPr/>
          <a:lstStyle/>
          <a:p>
            <a:r>
              <a:rPr lang="en-US" dirty="0" smtClean="0"/>
              <a:t>Sensitivity Questions – Drive Schedule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What is the difference in emissions rates between using average speed versus user provided link drive schedule/operating mode distribution? </a:t>
            </a:r>
          </a:p>
          <a:p>
            <a:pPr lvl="1"/>
            <a:r>
              <a:rPr lang="en-US" sz="1700" dirty="0" smtClean="0"/>
              <a:t>The default drive schedules utilized when using average speed might not represent the exact profile you want to model</a:t>
            </a:r>
          </a:p>
          <a:p>
            <a:pPr lvl="2"/>
            <a:r>
              <a:rPr lang="en-US" sz="1700" dirty="0" smtClean="0"/>
              <a:t>Link might only have deceleration and idle</a:t>
            </a:r>
          </a:p>
          <a:p>
            <a:pPr lvl="2"/>
            <a:r>
              <a:rPr lang="en-US" sz="1700" dirty="0" smtClean="0"/>
              <a:t>Link might only have cruise with no deceleration or acceleration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200" dirty="0" smtClean="0"/>
              <a:t>How detailed do you have to be? </a:t>
            </a:r>
          </a:p>
          <a:p>
            <a:pPr lvl="1"/>
            <a:r>
              <a:rPr lang="en-US" sz="1700" dirty="0"/>
              <a:t> </a:t>
            </a:r>
            <a:r>
              <a:rPr lang="en-US" sz="1700" dirty="0" smtClean="0"/>
              <a:t>Individual drive schedules for each vehicle on the link?</a:t>
            </a:r>
          </a:p>
          <a:p>
            <a:pPr lvl="1"/>
            <a:r>
              <a:rPr lang="en-US" sz="1700" dirty="0"/>
              <a:t> </a:t>
            </a:r>
            <a:r>
              <a:rPr lang="en-US" sz="1700" dirty="0" smtClean="0"/>
              <a:t>Does it matter if you are more detailed? </a:t>
            </a:r>
            <a:endParaRPr lang="en-US" sz="26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14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2788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History of MOVES Sensitivity Analysis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MOVES Project Level Analysis Began in November 2012</a:t>
            </a:r>
          </a:p>
          <a:p>
            <a:pPr lvl="1"/>
            <a:r>
              <a:rPr lang="en-US" dirty="0" smtClean="0"/>
              <a:t>Is a complement analysis to the Regional Level Sensitivity Analysis – Report released in December 2012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Focused on three variables associated with the Project Level Domain</a:t>
            </a:r>
          </a:p>
          <a:p>
            <a:pPr lvl="1"/>
            <a:r>
              <a:rPr lang="en-US" dirty="0" smtClean="0"/>
              <a:t>Age Distribution </a:t>
            </a:r>
          </a:p>
          <a:p>
            <a:pPr lvl="1"/>
            <a:r>
              <a:rPr lang="en-US" dirty="0" smtClean="0"/>
              <a:t>Fleet Mixture (Link Source Type)</a:t>
            </a:r>
          </a:p>
          <a:p>
            <a:pPr lvl="1"/>
            <a:r>
              <a:rPr lang="en-US" dirty="0" smtClean="0"/>
              <a:t>MOVES Drive Schedules</a:t>
            </a:r>
          </a:p>
          <a:p>
            <a:pPr lvl="2"/>
            <a:r>
              <a:rPr lang="en-US" sz="1600" dirty="0" smtClean="0"/>
              <a:t>Average Speed, Link Drive Schedule, and Operating Mode Distribution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Coordinate with NCHRP </a:t>
            </a:r>
            <a:r>
              <a:rPr lang="en-US" dirty="0" smtClean="0"/>
              <a:t>25-38 to avoid overlapping analyses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Volpe to complete draft report January 2014 and final report  release March 2014</a:t>
            </a:r>
          </a:p>
        </p:txBody>
      </p:sp>
    </p:spTree>
    <p:extLst>
      <p:ext uri="{BB962C8B-B14F-4D97-AF65-F5344CB8AC3E}">
        <p14:creationId xmlns:p14="http://schemas.microsoft.com/office/powerpoint/2010/main" val="247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27888"/>
          </a:xfrm>
        </p:spPr>
        <p:txBody>
          <a:bodyPr/>
          <a:lstStyle/>
          <a:p>
            <a:r>
              <a:rPr lang="en-US" dirty="0" smtClean="0"/>
              <a:t>Age Distribution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The Project Level applied  more meaningful variations </a:t>
            </a:r>
          </a:p>
          <a:p>
            <a:pPr lvl="1"/>
            <a:r>
              <a:rPr lang="en-US" sz="1600" dirty="0" smtClean="0"/>
              <a:t>Reached out to the Transportation Planning Board (TPB) of the Metropolitan Washington Council of Governments (MWCOG)</a:t>
            </a:r>
          </a:p>
          <a:p>
            <a:pPr lvl="1"/>
            <a:r>
              <a:rPr lang="en-US" sz="1600" dirty="0" smtClean="0"/>
              <a:t>Provided Age Distribution data for each MOVES source type</a:t>
            </a:r>
          </a:p>
          <a:p>
            <a:pPr lvl="1"/>
            <a:r>
              <a:rPr lang="en-US" sz="1600" dirty="0" smtClean="0"/>
              <a:t>For each source type analyzed, divided the Age Distribution into age groups based upon the trends observed from the TPB of MWCOG data. 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Analyzed the effects of vehicle aging on Passenger Cars, Transit Buses, Single Unit Trucks and Combination Trucks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314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27888"/>
          </a:xfrm>
        </p:spPr>
        <p:txBody>
          <a:bodyPr/>
          <a:lstStyle/>
          <a:p>
            <a:r>
              <a:rPr lang="en-US" dirty="0" smtClean="0"/>
              <a:t>Age Distribution Passenger Car Analysis and Results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805252"/>
              </p:ext>
            </p:extLst>
          </p:nvPr>
        </p:nvGraphicFramePr>
        <p:xfrm>
          <a:off x="228600" y="3733800"/>
          <a:ext cx="8686800" cy="2362199"/>
        </p:xfrm>
        <a:graphic>
          <a:graphicData uri="http://schemas.openxmlformats.org/drawingml/2006/table">
            <a:tbl>
              <a:tblPr firstRow="1" firstCol="1" bandRow="1"/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772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Pollutant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Average 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Emission Rate (gram/vehicle-mile)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Percent Change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8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Passenger Car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Baseline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9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578197"/>
              </p:ext>
            </p:extLst>
          </p:nvPr>
        </p:nvGraphicFramePr>
        <p:xfrm>
          <a:off x="228600" y="1295401"/>
          <a:ext cx="8686800" cy="2258196"/>
        </p:xfrm>
        <a:graphic>
          <a:graphicData uri="http://schemas.openxmlformats.org/drawingml/2006/table">
            <a:tbl>
              <a:tblPr firstRow="1" firstCol="1" bandRow="1"/>
              <a:tblGrid>
                <a:gridCol w="1295400"/>
                <a:gridCol w="1143000"/>
                <a:gridCol w="1219200"/>
                <a:gridCol w="1295400"/>
                <a:gridCol w="1371600"/>
                <a:gridCol w="1219200"/>
                <a:gridCol w="1143000"/>
              </a:tblGrid>
              <a:tr h="129535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Passenger Car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Vehicle Age Range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Baseline Age Fraction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 1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 2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 3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 4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 5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0-3 years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0.32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-45%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4-7 years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0.22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-2%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-7.50%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8-12 years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13-17 years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18-30 years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0.06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2.50%</a:t>
                      </a:r>
                    </a:p>
                  </a:txBody>
                  <a:tcPr marL="8573" marR="8573" marT="8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Average Vehicle Age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7.48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7.68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7.86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8.21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8.53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9.24</a:t>
                      </a:r>
                    </a:p>
                  </a:txBody>
                  <a:tcPr marL="8573" marR="8573" marT="85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12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27888"/>
          </a:xfrm>
        </p:spPr>
        <p:txBody>
          <a:bodyPr/>
          <a:lstStyle/>
          <a:p>
            <a:r>
              <a:rPr lang="en-US" dirty="0" smtClean="0"/>
              <a:t>Fleet Mix (Link Source Type)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939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Conduct Fleet Mix Sensitivity Analysis for multiple cases</a:t>
            </a:r>
          </a:p>
          <a:p>
            <a:pPr lvl="1"/>
            <a:r>
              <a:rPr lang="en-US" sz="1700" dirty="0" smtClean="0"/>
              <a:t>Geographic Area Data Source </a:t>
            </a:r>
          </a:p>
          <a:p>
            <a:pPr lvl="1"/>
            <a:r>
              <a:rPr lang="en-US" sz="1700" dirty="0" smtClean="0"/>
              <a:t>Passenger Car to Passenger Truck Ratio</a:t>
            </a:r>
          </a:p>
          <a:p>
            <a:pPr lvl="1"/>
            <a:r>
              <a:rPr lang="en-US" sz="1700" dirty="0" smtClean="0"/>
              <a:t>Heavy Duty Truck Mix</a:t>
            </a:r>
          </a:p>
          <a:p>
            <a:pPr lvl="1"/>
            <a:r>
              <a:rPr lang="en-US" sz="1700" dirty="0" smtClean="0"/>
              <a:t>Heavy Duty Truck Type Mix</a:t>
            </a:r>
          </a:p>
          <a:p>
            <a:pPr lvl="1"/>
            <a:r>
              <a:rPr lang="en-US" sz="1700" dirty="0" smtClean="0"/>
              <a:t>Transit Bus Mix</a:t>
            </a:r>
          </a:p>
          <a:p>
            <a:pPr marL="0" indent="0">
              <a:buNone/>
            </a:pPr>
            <a:endParaRPr lang="en-US" sz="2000" dirty="0" smtClean="0"/>
          </a:p>
          <a:p>
            <a:pPr marL="285750" lvl="1">
              <a:buSzPct val="95000"/>
              <a:buFont typeface="Arial" pitchFamily="34" charset="0"/>
              <a:buChar char="•"/>
            </a:pPr>
            <a:r>
              <a:rPr lang="en-US" sz="2000" dirty="0"/>
              <a:t>Utilized </a:t>
            </a:r>
            <a:r>
              <a:rPr lang="en-US" sz="2000" dirty="0" smtClean="0"/>
              <a:t>Fleet Mix data </a:t>
            </a:r>
            <a:r>
              <a:rPr lang="en-US" sz="2000" dirty="0"/>
              <a:t>provided by Georgia Tech </a:t>
            </a:r>
          </a:p>
          <a:p>
            <a:endParaRPr lang="en-US" sz="2000" dirty="0" smtClean="0"/>
          </a:p>
          <a:p>
            <a:r>
              <a:rPr lang="en-US" sz="2000" dirty="0" smtClean="0"/>
              <a:t>Compared composite emissions rates to the ‘Baseline Case’ specific to the scenario/cases that were analyzed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026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27888"/>
          </a:xfrm>
        </p:spPr>
        <p:txBody>
          <a:bodyPr/>
          <a:lstStyle/>
          <a:p>
            <a:r>
              <a:rPr lang="en-US" dirty="0" smtClean="0"/>
              <a:t>Fleet Mix Geographic Area Data Source Results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6934200" cy="419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36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Speed compared to Drive Schedule and Operating Mode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Project Level Sensitivity Analysis compared using Average Speed for defining a link to:</a:t>
            </a:r>
          </a:p>
          <a:p>
            <a:pPr lvl="1"/>
            <a:r>
              <a:rPr lang="en-US" sz="1600" dirty="0" smtClean="0"/>
              <a:t>Highway Capacity Manual (HCM) derived Drive Schedule/Operating Mode Distributions 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Trip based Empirical Data provided by Georgia Tech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Link Types analyzed</a:t>
            </a:r>
            <a:endParaRPr lang="en-US" sz="1600" dirty="0"/>
          </a:p>
          <a:p>
            <a:pPr lvl="2"/>
            <a:r>
              <a:rPr lang="en-US" sz="1400" dirty="0"/>
              <a:t>Cruise Conditions</a:t>
            </a:r>
          </a:p>
          <a:p>
            <a:pPr lvl="3">
              <a:buFont typeface="Courier New" pitchFamily="49" charset="0"/>
              <a:buChar char="o"/>
            </a:pPr>
            <a:r>
              <a:rPr lang="en-US" sz="1400" dirty="0"/>
              <a:t>Arterial</a:t>
            </a:r>
          </a:p>
          <a:p>
            <a:pPr lvl="3">
              <a:buFont typeface="Courier New" pitchFamily="49" charset="0"/>
              <a:buChar char="o"/>
            </a:pPr>
            <a:r>
              <a:rPr lang="en-US" sz="1400" dirty="0"/>
              <a:t>Freeway</a:t>
            </a:r>
          </a:p>
          <a:p>
            <a:pPr lvl="2"/>
            <a:r>
              <a:rPr lang="en-US" sz="1400" dirty="0"/>
              <a:t>Intersection </a:t>
            </a:r>
            <a:r>
              <a:rPr lang="en-US" sz="1400" dirty="0" smtClean="0"/>
              <a:t>Links</a:t>
            </a:r>
            <a:endParaRPr lang="en-US" sz="1400" dirty="0"/>
          </a:p>
          <a:p>
            <a:pPr lvl="3">
              <a:buFont typeface="Courier New" pitchFamily="49" charset="0"/>
              <a:buChar char="o"/>
            </a:pPr>
            <a:r>
              <a:rPr lang="en-US" sz="1400" dirty="0"/>
              <a:t>Approach</a:t>
            </a:r>
          </a:p>
          <a:p>
            <a:pPr lvl="3">
              <a:buFont typeface="Courier New" pitchFamily="49" charset="0"/>
              <a:buChar char="o"/>
            </a:pPr>
            <a:r>
              <a:rPr lang="en-US" sz="1400" dirty="0"/>
              <a:t>Queue</a:t>
            </a:r>
          </a:p>
          <a:p>
            <a:pPr lvl="3">
              <a:buFont typeface="Courier New" pitchFamily="49" charset="0"/>
              <a:buChar char="o"/>
            </a:pPr>
            <a:r>
              <a:rPr lang="en-US" sz="1400" dirty="0"/>
              <a:t>Acceleration</a:t>
            </a:r>
          </a:p>
          <a:p>
            <a:pPr lvl="1"/>
            <a:endParaRPr lang="en-US" sz="1600" dirty="0" smtClean="0"/>
          </a:p>
          <a:p>
            <a:pPr marL="978408" lvl="3" indent="0">
              <a:buNone/>
            </a:pPr>
            <a:endParaRPr lang="en-US" sz="16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46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9308"/>
            <a:ext cx="8229600" cy="627888"/>
          </a:xfrm>
        </p:spPr>
        <p:txBody>
          <a:bodyPr/>
          <a:lstStyle/>
          <a:p>
            <a:r>
              <a:rPr lang="en-US" dirty="0" smtClean="0"/>
              <a:t>Example: MOVES Default Drive Schedules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23" y="815997"/>
            <a:ext cx="7450811" cy="4286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090" y="5184531"/>
            <a:ext cx="45624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3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27888"/>
          </a:xfrm>
        </p:spPr>
        <p:txBody>
          <a:bodyPr/>
          <a:lstStyle/>
          <a:p>
            <a:r>
              <a:rPr lang="en-US" dirty="0" smtClean="0"/>
              <a:t>Average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/>
          <a:lstStyle/>
          <a:p>
            <a:r>
              <a:rPr lang="en-US" dirty="0" smtClean="0"/>
              <a:t>The user will specify an average speed for a link</a:t>
            </a:r>
          </a:p>
          <a:p>
            <a:pPr lvl="1"/>
            <a:r>
              <a:rPr lang="en-US" sz="1400" dirty="0" smtClean="0"/>
              <a:t>The average speed and distance assigned to the link determines the Source Operating Hours spent of the link.  </a:t>
            </a:r>
          </a:p>
          <a:p>
            <a:pPr lvl="1"/>
            <a:r>
              <a:rPr lang="en-US" sz="1400" dirty="0" smtClean="0"/>
              <a:t>The average speed should represent the conditions of the roadway segment being analyzed</a:t>
            </a:r>
          </a:p>
          <a:p>
            <a:pPr lvl="1"/>
            <a:r>
              <a:rPr lang="en-US" sz="1400" dirty="0" smtClean="0"/>
              <a:t>The Average Speed approach utilizes embedded MOVES drive schedules in the Default Database 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93377"/>
            <a:ext cx="4191000" cy="3481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7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4841</TotalTime>
  <Words>898</Words>
  <Application>Microsoft Office PowerPoint</Application>
  <PresentationFormat>On-screen Show (4:3)</PresentationFormat>
  <Paragraphs>208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PowerPoint Presentation</vt:lpstr>
      <vt:lpstr>History of MOVES Sensitivity Analysis</vt:lpstr>
      <vt:lpstr>Age Distribution Analysis</vt:lpstr>
      <vt:lpstr>Age Distribution Passenger Car Analysis and Results</vt:lpstr>
      <vt:lpstr>Fleet Mix (Link Source Type)</vt:lpstr>
      <vt:lpstr>Fleet Mix Geographic Area Data Source Results</vt:lpstr>
      <vt:lpstr>Average Speed compared to Drive Schedule and Operating Mode Distribution</vt:lpstr>
      <vt:lpstr>Example: MOVES Default Drive Schedules</vt:lpstr>
      <vt:lpstr>Average Speed</vt:lpstr>
      <vt:lpstr>Average Speed compared to constant approach speed Drive Schedule</vt:lpstr>
      <vt:lpstr> Project Level Sensitivity Results Summary</vt:lpstr>
      <vt:lpstr>Sensitivity Questions – Drive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On-Board Sound Intensity (OBSI) Measurements and Modeling for Florida Department of Transportation</dc:title>
  <dc:creator>Wayson</dc:creator>
  <cp:lastModifiedBy>Ferrante, Amanda (VOLPE)</cp:lastModifiedBy>
  <cp:revision>253</cp:revision>
  <dcterms:created xsi:type="dcterms:W3CDTF">2011-11-21T05:34:18Z</dcterms:created>
  <dcterms:modified xsi:type="dcterms:W3CDTF">2016-08-15T18:23:30Z</dcterms:modified>
</cp:coreProperties>
</file>